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1"/>
  </p:sldMasterIdLst>
  <p:notesMasterIdLst>
    <p:notesMasterId r:id="rId102"/>
  </p:notesMasterIdLst>
  <p:handoutMasterIdLst>
    <p:handoutMasterId r:id="rId103"/>
  </p:handoutMasterIdLst>
  <p:sldIdLst>
    <p:sldId id="256" r:id="rId2"/>
    <p:sldId id="448" r:id="rId3"/>
    <p:sldId id="449" r:id="rId4"/>
    <p:sldId id="450" r:id="rId5"/>
    <p:sldId id="451" r:id="rId6"/>
    <p:sldId id="452" r:id="rId7"/>
    <p:sldId id="453" r:id="rId8"/>
    <p:sldId id="454" r:id="rId9"/>
    <p:sldId id="455" r:id="rId10"/>
    <p:sldId id="382" r:id="rId11"/>
    <p:sldId id="383" r:id="rId12"/>
    <p:sldId id="384" r:id="rId13"/>
    <p:sldId id="385" r:id="rId14"/>
    <p:sldId id="386" r:id="rId15"/>
    <p:sldId id="263" r:id="rId16"/>
    <p:sldId id="264" r:id="rId17"/>
    <p:sldId id="387" r:id="rId18"/>
    <p:sldId id="353" r:id="rId19"/>
    <p:sldId id="393" r:id="rId20"/>
    <p:sldId id="394" r:id="rId21"/>
    <p:sldId id="395" r:id="rId22"/>
    <p:sldId id="503" r:id="rId23"/>
    <p:sldId id="459" r:id="rId24"/>
    <p:sldId id="460" r:id="rId25"/>
    <p:sldId id="461" r:id="rId26"/>
    <p:sldId id="396" r:id="rId27"/>
    <p:sldId id="456" r:id="rId28"/>
    <p:sldId id="458" r:id="rId29"/>
    <p:sldId id="457" r:id="rId30"/>
    <p:sldId id="504" r:id="rId31"/>
    <p:sldId id="462" r:id="rId32"/>
    <p:sldId id="476" r:id="rId33"/>
    <p:sldId id="477" r:id="rId34"/>
    <p:sldId id="507" r:id="rId35"/>
    <p:sldId id="508" r:id="rId36"/>
    <p:sldId id="510" r:id="rId37"/>
    <p:sldId id="509" r:id="rId38"/>
    <p:sldId id="511" r:id="rId39"/>
    <p:sldId id="464" r:id="rId40"/>
    <p:sldId id="490" r:id="rId41"/>
    <p:sldId id="491" r:id="rId42"/>
    <p:sldId id="340" r:id="rId43"/>
    <p:sldId id="341" r:id="rId44"/>
    <p:sldId id="342" r:id="rId45"/>
    <p:sldId id="343" r:id="rId46"/>
    <p:sldId id="400" r:id="rId47"/>
    <p:sldId id="345" r:id="rId48"/>
    <p:sldId id="401" r:id="rId49"/>
    <p:sldId id="402" r:id="rId50"/>
    <p:sldId id="348" r:id="rId51"/>
    <p:sldId id="486" r:id="rId52"/>
    <p:sldId id="404" r:id="rId53"/>
    <p:sldId id="407" r:id="rId54"/>
    <p:sldId id="352" r:id="rId55"/>
    <p:sldId id="333" r:id="rId56"/>
    <p:sldId id="408" r:id="rId57"/>
    <p:sldId id="493" r:id="rId58"/>
    <p:sldId id="409" r:id="rId59"/>
    <p:sldId id="492" r:id="rId60"/>
    <p:sldId id="411" r:id="rId61"/>
    <p:sldId id="412" r:id="rId62"/>
    <p:sldId id="410" r:id="rId63"/>
    <p:sldId id="359" r:id="rId64"/>
    <p:sldId id="294" r:id="rId65"/>
    <p:sldId id="293" r:id="rId66"/>
    <p:sldId id="414" r:id="rId67"/>
    <p:sldId id="316" r:id="rId68"/>
    <p:sldId id="415" r:id="rId69"/>
    <p:sldId id="317" r:id="rId70"/>
    <p:sldId id="295" r:id="rId71"/>
    <p:sldId id="487" r:id="rId72"/>
    <p:sldId id="489" r:id="rId73"/>
    <p:sldId id="466" r:id="rId74"/>
    <p:sldId id="314" r:id="rId75"/>
    <p:sldId id="416" r:id="rId76"/>
    <p:sldId id="417" r:id="rId77"/>
    <p:sldId id="418" r:id="rId78"/>
    <p:sldId id="419" r:id="rId79"/>
    <p:sldId id="420" r:id="rId80"/>
    <p:sldId id="421" r:id="rId81"/>
    <p:sldId id="422" r:id="rId82"/>
    <p:sldId id="469" r:id="rId83"/>
    <p:sldId id="470" r:id="rId84"/>
    <p:sldId id="501" r:id="rId85"/>
    <p:sldId id="434" r:id="rId86"/>
    <p:sldId id="478" r:id="rId87"/>
    <p:sldId id="479" r:id="rId88"/>
    <p:sldId id="480" r:id="rId89"/>
    <p:sldId id="481" r:id="rId90"/>
    <p:sldId id="298" r:id="rId91"/>
    <p:sldId id="435" r:id="rId92"/>
    <p:sldId id="425" r:id="rId93"/>
    <p:sldId id="360" r:id="rId94"/>
    <p:sldId id="506" r:id="rId95"/>
    <p:sldId id="427" r:id="rId96"/>
    <p:sldId id="428" r:id="rId97"/>
    <p:sldId id="484" r:id="rId98"/>
    <p:sldId id="502" r:id="rId99"/>
    <p:sldId id="485" r:id="rId100"/>
    <p:sldId id="447" r:id="rId101"/>
  </p:sldIdLst>
  <p:sldSz cx="9144000" cy="6858000" type="screen4x3"/>
  <p:notesSz cx="9874250" cy="67976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84B"/>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4660"/>
  </p:normalViewPr>
  <p:slideViewPr>
    <p:cSldViewPr snapToObjects="1">
      <p:cViewPr>
        <p:scale>
          <a:sx n="66" d="100"/>
          <a:sy n="66" d="100"/>
        </p:scale>
        <p:origin x="-1458" y="-156"/>
      </p:cViewPr>
      <p:guideLst>
        <p:guide orient="horz" pos="2160"/>
        <p:guide pos="2880"/>
      </p:guideLst>
    </p:cSldViewPr>
  </p:slideViewPr>
  <p:notesTextViewPr>
    <p:cViewPr>
      <p:scale>
        <a:sx n="100" d="100"/>
        <a:sy n="100" d="100"/>
      </p:scale>
      <p:origin x="0" y="0"/>
    </p:cViewPr>
  </p:notesTextViewPr>
  <p:notesViewPr>
    <p:cSldViewPr snapToObjects="1">
      <p:cViewPr varScale="1">
        <p:scale>
          <a:sx n="154" d="100"/>
          <a:sy n="154" d="100"/>
        </p:scale>
        <p:origin x="-5656" y="-104"/>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al__ma_Sayfas_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al__ma_Sayfas_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KA1 Okul Eğitimi</a:t>
            </a:r>
            <a:r>
              <a:rPr lang="tr-TR" sz="2400"/>
              <a:t> Başvuru</a:t>
            </a:r>
            <a:endParaRPr lang="en-US" sz="240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3773648293963294E-2"/>
          <c:y val="0.22934276796481518"/>
          <c:w val="0.71016608923884517"/>
          <c:h val="0.74840923600766163"/>
        </c:manualLayout>
      </c:layout>
      <c:pie3DChart>
        <c:varyColors val="1"/>
        <c:ser>
          <c:idx val="0"/>
          <c:order val="0"/>
          <c:tx>
            <c:strRef>
              <c:f>Sayfa1!$B$1</c:f>
              <c:strCache>
                <c:ptCount val="1"/>
                <c:pt idx="0">
                  <c:v>KA1 Okul Eğitimi</c:v>
                </c:pt>
              </c:strCache>
            </c:strRef>
          </c:tx>
          <c:explosion val="25"/>
          <c:dPt>
            <c:idx val="0"/>
            <c:bubble3D val="0"/>
            <c:spPr>
              <a:solidFill>
                <a:srgbClr val="F23CCF"/>
              </a:solidFill>
            </c:spPr>
          </c:dPt>
          <c:dPt>
            <c:idx val="1"/>
            <c:bubble3D val="0"/>
            <c:spPr>
              <a:solidFill>
                <a:srgbClr val="FFFF00"/>
              </a:solidFill>
            </c:spPr>
          </c:dPt>
          <c:dLbls>
            <c:dLbl>
              <c:idx val="0"/>
              <c:spPr>
                <a:noFill/>
                <a:ln>
                  <a:noFill/>
                </a:ln>
                <a:effectLst/>
              </c:spPr>
              <c:txPr>
                <a:bodyPr/>
                <a:lstStyle/>
                <a:p>
                  <a:pPr>
                    <a:defRPr sz="1600" b="1">
                      <a:solidFill>
                        <a:schemeClr val="bg1"/>
                      </a:solidFill>
                    </a:defRPr>
                  </a:pPr>
                  <a:endParaRPr lang="tr-TR"/>
                </a:p>
              </c:txPr>
              <c:showLegendKey val="0"/>
              <c:showVal val="1"/>
              <c:showCatName val="0"/>
              <c:showSerName val="0"/>
              <c:showPercent val="0"/>
              <c:showBubbleSize val="0"/>
            </c:dLbl>
            <c:spPr>
              <a:noFill/>
              <a:ln>
                <a:noFill/>
              </a:ln>
              <a:effectLst/>
            </c:spPr>
            <c:txPr>
              <a:bodyPr/>
              <a:lstStyle/>
              <a:p>
                <a:pPr>
                  <a:defRPr sz="1600" b="1"/>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Sayfa1!$A$2:$A$3</c:f>
              <c:strCache>
                <c:ptCount val="2"/>
                <c:pt idx="0">
                  <c:v>Türkiye</c:v>
                </c:pt>
                <c:pt idx="1">
                  <c:v>Ankara</c:v>
                </c:pt>
              </c:strCache>
            </c:strRef>
          </c:cat>
          <c:val>
            <c:numRef>
              <c:f>Sayfa1!$B$2:$B$3</c:f>
              <c:numCache>
                <c:formatCode>General</c:formatCode>
                <c:ptCount val="2"/>
                <c:pt idx="0">
                  <c:v>4019</c:v>
                </c:pt>
                <c:pt idx="1">
                  <c:v>131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3504671916010633"/>
          <c:y val="0.37717244803858985"/>
          <c:w val="0.20895328083989576"/>
          <c:h val="0.25004681847201526"/>
        </c:manualLayout>
      </c:layout>
      <c:overlay val="0"/>
      <c:txPr>
        <a:bodyPr/>
        <a:lstStyle/>
        <a:p>
          <a:pPr>
            <a:defRPr sz="1800"/>
          </a:pPr>
          <a:endParaRPr lang="tr-T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KA1 Okul Eğitimi Kabul</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2171111681611809E-4"/>
          <c:y val="0.21780259454552942"/>
          <c:w val="0.78030875298652469"/>
          <c:h val="0.72215599106155115"/>
        </c:manualLayout>
      </c:layout>
      <c:pie3DChart>
        <c:varyColors val="1"/>
        <c:ser>
          <c:idx val="0"/>
          <c:order val="0"/>
          <c:tx>
            <c:strRef>
              <c:f>Sayfa1!$B$1</c:f>
              <c:strCache>
                <c:ptCount val="1"/>
                <c:pt idx="0">
                  <c:v>KA1 Okul Eğitimi Kabul</c:v>
                </c:pt>
              </c:strCache>
            </c:strRef>
          </c:tx>
          <c:explosion val="25"/>
          <c:dPt>
            <c:idx val="0"/>
            <c:bubble3D val="0"/>
            <c:spPr>
              <a:solidFill>
                <a:srgbClr val="F23CCF"/>
              </a:solidFill>
            </c:spPr>
          </c:dPt>
          <c:dPt>
            <c:idx val="1"/>
            <c:bubble3D val="0"/>
            <c:spPr>
              <a:solidFill>
                <a:srgbClr val="FFFF00"/>
              </a:solidFill>
            </c:spPr>
          </c:dPt>
          <c:dLbls>
            <c:dLbl>
              <c:idx val="0"/>
              <c:spPr>
                <a:noFill/>
                <a:ln>
                  <a:noFill/>
                </a:ln>
                <a:effectLst/>
              </c:spPr>
              <c:txPr>
                <a:bodyPr/>
                <a:lstStyle/>
                <a:p>
                  <a:pPr>
                    <a:defRPr sz="1600" b="1">
                      <a:solidFill>
                        <a:schemeClr val="bg1"/>
                      </a:solidFill>
                    </a:defRPr>
                  </a:pPr>
                  <a:endParaRPr lang="tr-TR"/>
                </a:p>
              </c:txPr>
              <c:showLegendKey val="0"/>
              <c:showVal val="1"/>
              <c:showCatName val="0"/>
              <c:showSerName val="0"/>
              <c:showPercent val="0"/>
              <c:showBubbleSize val="0"/>
            </c:dLbl>
            <c:dLbl>
              <c:idx val="1"/>
              <c:layout>
                <c:manualLayout>
                  <c:x val="-4.2181645863724644E-2"/>
                  <c:y val="3.714241115231214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Sayfa1!$A$2:$A$3</c:f>
              <c:strCache>
                <c:ptCount val="2"/>
                <c:pt idx="0">
                  <c:v>Türkiye </c:v>
                </c:pt>
                <c:pt idx="1">
                  <c:v>Ankara</c:v>
                </c:pt>
              </c:strCache>
            </c:strRef>
          </c:cat>
          <c:val>
            <c:numRef>
              <c:f>Sayfa1!$B$2:$B$3</c:f>
              <c:numCache>
                <c:formatCode>General</c:formatCode>
                <c:ptCount val="2"/>
                <c:pt idx="0">
                  <c:v>166</c:v>
                </c:pt>
                <c:pt idx="1">
                  <c:v>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207276261470456"/>
          <c:y val="0.4085983717903065"/>
          <c:w val="0.2275593027939587"/>
          <c:h val="0.27774354594192524"/>
        </c:manualLayout>
      </c:layout>
      <c:overlay val="0"/>
      <c:txPr>
        <a:bodyPr/>
        <a:lstStyle/>
        <a:p>
          <a:pPr>
            <a:defRPr sz="1800"/>
          </a:pPr>
          <a:endParaRPr lang="tr-T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400"/>
          </a:pPr>
          <a:endParaRPr lang="tr-TR"/>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574873356153608E-2"/>
          <c:y val="0.2679459153505252"/>
          <c:w val="0.66987585807687455"/>
          <c:h val="0.67996196433785927"/>
        </c:manualLayout>
      </c:layout>
      <c:pie3DChart>
        <c:varyColors val="1"/>
        <c:ser>
          <c:idx val="0"/>
          <c:order val="0"/>
          <c:tx>
            <c:strRef>
              <c:f>Sayfa1!$B$1</c:f>
              <c:strCache>
                <c:ptCount val="1"/>
                <c:pt idx="0">
                  <c:v>KA1 Mesleki Eğitim Başvuru</c:v>
                </c:pt>
              </c:strCache>
            </c:strRef>
          </c:tx>
          <c:explosion val="25"/>
          <c:dPt>
            <c:idx val="0"/>
            <c:bubble3D val="0"/>
            <c:spPr>
              <a:solidFill>
                <a:schemeClr val="accent4">
                  <a:lumMod val="60000"/>
                  <a:lumOff val="40000"/>
                </a:schemeClr>
              </a:solidFill>
            </c:spPr>
          </c:dPt>
          <c:dPt>
            <c:idx val="1"/>
            <c:bubble3D val="0"/>
            <c:spPr>
              <a:solidFill>
                <a:srgbClr val="C00000"/>
              </a:solidFill>
            </c:spPr>
          </c:dPt>
          <c:dLbls>
            <c:spPr>
              <a:noFill/>
              <a:ln>
                <a:noFill/>
              </a:ln>
              <a:effectLst/>
            </c:spPr>
            <c:txPr>
              <a:bodyPr/>
              <a:lstStyle/>
              <a:p>
                <a:pPr>
                  <a:defRPr sz="1600" b="1"/>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Sayfa1!$A$2:$A$3</c:f>
              <c:strCache>
                <c:ptCount val="2"/>
                <c:pt idx="0">
                  <c:v>Türkiye</c:v>
                </c:pt>
                <c:pt idx="1">
                  <c:v>Ankara</c:v>
                </c:pt>
              </c:strCache>
            </c:strRef>
          </c:cat>
          <c:val>
            <c:numRef>
              <c:f>Sayfa1!$B$2:$B$3</c:f>
              <c:numCache>
                <c:formatCode>General</c:formatCode>
                <c:ptCount val="2"/>
                <c:pt idx="0">
                  <c:v>2143</c:v>
                </c:pt>
                <c:pt idx="1">
                  <c:v>106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438413357680622"/>
          <c:y val="0.27305806088036388"/>
          <c:w val="0.20309812090407084"/>
          <c:h val="0.22586974463154888"/>
        </c:manualLayout>
      </c:layout>
      <c:overlay val="0"/>
      <c:txPr>
        <a:bodyPr/>
        <a:lstStyle/>
        <a:p>
          <a:pPr>
            <a:defRPr sz="1800"/>
          </a:pPr>
          <a:endParaRPr lang="tr-T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KA1 Mesleki Eğitim Kabul</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14930379024398574"/>
          <c:w val="0.74892134777323272"/>
          <c:h val="0.79702707633845526"/>
        </c:manualLayout>
      </c:layout>
      <c:pie3DChart>
        <c:varyColors val="1"/>
        <c:ser>
          <c:idx val="0"/>
          <c:order val="0"/>
          <c:tx>
            <c:strRef>
              <c:f>Sayfa1!$B$1</c:f>
              <c:strCache>
                <c:ptCount val="1"/>
                <c:pt idx="0">
                  <c:v>KA1 Mesleki Eğitim Kabul</c:v>
                </c:pt>
              </c:strCache>
            </c:strRef>
          </c:tx>
          <c:explosion val="25"/>
          <c:dPt>
            <c:idx val="0"/>
            <c:bubble3D val="0"/>
            <c:spPr>
              <a:solidFill>
                <a:schemeClr val="accent4">
                  <a:lumMod val="60000"/>
                  <a:lumOff val="40000"/>
                </a:schemeClr>
              </a:solidFill>
            </c:spPr>
          </c:dPt>
          <c:dPt>
            <c:idx val="1"/>
            <c:bubble3D val="0"/>
            <c:spPr>
              <a:solidFill>
                <a:srgbClr val="C00000"/>
              </a:solidFill>
            </c:spPr>
          </c:dPt>
          <c:dLbls>
            <c:dLbl>
              <c:idx val="0"/>
              <c:spPr/>
              <c:txPr>
                <a:bodyPr/>
                <a:lstStyle/>
                <a:p>
                  <a:pPr>
                    <a:defRPr sz="1800" b="1">
                      <a:solidFill>
                        <a:schemeClr val="tx1"/>
                      </a:solidFill>
                    </a:defRPr>
                  </a:pPr>
                  <a:endParaRPr lang="tr-TR"/>
                </a:p>
              </c:txPr>
              <c:showLegendKey val="0"/>
              <c:showVal val="1"/>
              <c:showCatName val="0"/>
              <c:showSerName val="0"/>
              <c:showPercent val="0"/>
              <c:showBubbleSize val="0"/>
            </c:dLbl>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Sayfa1!$A$2:$A$3</c:f>
              <c:strCache>
                <c:ptCount val="2"/>
                <c:pt idx="0">
                  <c:v>Türkiye</c:v>
                </c:pt>
                <c:pt idx="1">
                  <c:v>Ankara</c:v>
                </c:pt>
              </c:strCache>
            </c:strRef>
          </c:cat>
          <c:val>
            <c:numRef>
              <c:f>Sayfa1!$B$2:$B$3</c:f>
              <c:numCache>
                <c:formatCode>General</c:formatCode>
                <c:ptCount val="2"/>
                <c:pt idx="0">
                  <c:v>518</c:v>
                </c:pt>
                <c:pt idx="1">
                  <c:v>41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397007064586118"/>
          <c:y val="0.22876192872418813"/>
          <c:w val="0.21038580385245756"/>
          <c:h val="0.24842615370465709"/>
        </c:manualLayout>
      </c:layout>
      <c:overlay val="0"/>
      <c:txPr>
        <a:bodyPr/>
        <a:lstStyle/>
        <a:p>
          <a:pPr>
            <a:defRPr sz="1800"/>
          </a:pPr>
          <a:endParaRPr lang="tr-T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pPr>
          <a:endParaRPr lang="tr-TR"/>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6.3655552305434446E-2"/>
          <c:w val="0.74303797454600062"/>
          <c:h val="0.93634444769456715"/>
        </c:manualLayout>
      </c:layout>
      <c:pie3DChart>
        <c:varyColors val="1"/>
        <c:ser>
          <c:idx val="0"/>
          <c:order val="0"/>
          <c:tx>
            <c:strRef>
              <c:f>Sayfa1!$B$1</c:f>
              <c:strCache>
                <c:ptCount val="1"/>
                <c:pt idx="0">
                  <c:v>KA1 Okul Eğitimi Başvuru</c:v>
                </c:pt>
              </c:strCache>
            </c:strRef>
          </c:tx>
          <c:explosion val="25"/>
          <c:dPt>
            <c:idx val="2"/>
            <c:bubble3D val="0"/>
            <c:spPr>
              <a:solidFill>
                <a:srgbClr val="FFFF00"/>
              </a:solidFill>
            </c:spPr>
          </c:dPt>
          <c:dPt>
            <c:idx val="3"/>
            <c:bubble3D val="0"/>
            <c:spPr>
              <a:solidFill>
                <a:schemeClr val="accent6">
                  <a:lumMod val="60000"/>
                  <a:lumOff val="40000"/>
                </a:schemeClr>
              </a:solidFill>
            </c:spPr>
          </c:dPt>
          <c:dPt>
            <c:idx val="4"/>
            <c:bubble3D val="0"/>
            <c:spPr>
              <a:solidFill>
                <a:schemeClr val="accent1">
                  <a:lumMod val="20000"/>
                  <a:lumOff val="80000"/>
                </a:schemeClr>
              </a:solidFill>
            </c:spPr>
          </c:dPt>
          <c:dPt>
            <c:idx val="5"/>
            <c:bubble3D val="0"/>
            <c:spPr>
              <a:solidFill>
                <a:schemeClr val="bg2">
                  <a:lumMod val="75000"/>
                </a:schemeClr>
              </a:solidFill>
            </c:spPr>
          </c:dPt>
          <c:dPt>
            <c:idx val="6"/>
            <c:bubble3D val="0"/>
            <c:spPr>
              <a:solidFill>
                <a:srgbClr val="FF0000"/>
              </a:solidFill>
            </c:spPr>
          </c:dPt>
          <c:dPt>
            <c:idx val="7"/>
            <c:bubble3D val="0"/>
            <c:spPr>
              <a:solidFill>
                <a:srgbClr val="66FF33"/>
              </a:solidFill>
            </c:spPr>
          </c:dPt>
          <c:dLbls>
            <c:dLbl>
              <c:idx val="0"/>
              <c:spPr/>
              <c:txPr>
                <a:bodyPr/>
                <a:lstStyle/>
                <a:p>
                  <a:pPr>
                    <a:defRPr sz="1800" b="1">
                      <a:solidFill>
                        <a:schemeClr val="bg1"/>
                      </a:solidFill>
                    </a:defRPr>
                  </a:pPr>
                  <a:endParaRPr lang="tr-TR"/>
                </a:p>
              </c:txPr>
              <c:showLegendKey val="0"/>
              <c:showVal val="1"/>
              <c:showCatName val="0"/>
              <c:showSerName val="0"/>
              <c:showPercent val="0"/>
              <c:showBubbleSize val="0"/>
            </c:dLbl>
            <c:dLbl>
              <c:idx val="2"/>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dLbl>
              <c:idx val="10"/>
              <c:spPr/>
              <c:txPr>
                <a:bodyPr/>
                <a:lstStyle/>
                <a:p>
                  <a:pPr>
                    <a:defRPr sz="1800" b="1">
                      <a:solidFill>
                        <a:schemeClr val="bg1"/>
                      </a:solidFill>
                    </a:defRPr>
                  </a:pPr>
                  <a:endParaRPr lang="tr-TR"/>
                </a:p>
              </c:txPr>
              <c:showLegendKey val="0"/>
              <c:showVal val="1"/>
              <c:showCatName val="0"/>
              <c:showSerName val="0"/>
              <c:showPercent val="0"/>
              <c:showBubbleSize val="0"/>
            </c:dLbl>
            <c:dLbl>
              <c:idx val="11"/>
              <c:spPr/>
              <c:txPr>
                <a:bodyPr/>
                <a:lstStyle/>
                <a:p>
                  <a:pPr>
                    <a:defRPr sz="1800" b="1">
                      <a:solidFill>
                        <a:schemeClr val="bg1"/>
                      </a:solidFill>
                    </a:defRPr>
                  </a:pPr>
                  <a:endParaRPr lang="tr-TR"/>
                </a:p>
              </c:txPr>
              <c:showLegendKey val="0"/>
              <c:showVal val="1"/>
              <c:showCatName val="0"/>
              <c:showSerName val="0"/>
              <c:showPercent val="0"/>
              <c:showBubbleSize val="0"/>
            </c:dLbl>
            <c:spPr>
              <a:noFill/>
              <a:ln>
                <a:noFill/>
              </a:ln>
              <a:effectLst/>
            </c:spPr>
            <c:txPr>
              <a:bodyPr/>
              <a:lstStyle/>
              <a:p>
                <a:pPr>
                  <a:defRPr sz="1800" b="1">
                    <a:solidFill>
                      <a:schemeClr val="tx1"/>
                    </a:solidFill>
                  </a:defRPr>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Sayfa1!$A$2:$A$13</c:f>
              <c:strCache>
                <c:ptCount val="12"/>
                <c:pt idx="0">
                  <c:v>Altındağ</c:v>
                </c:pt>
                <c:pt idx="1">
                  <c:v>Beypazarı</c:v>
                </c:pt>
                <c:pt idx="2">
                  <c:v>Çankaya </c:v>
                </c:pt>
                <c:pt idx="3">
                  <c:v>Etimesgut </c:v>
                </c:pt>
                <c:pt idx="4">
                  <c:v>Gölbaşı </c:v>
                </c:pt>
                <c:pt idx="5">
                  <c:v>Haymana </c:v>
                </c:pt>
                <c:pt idx="6">
                  <c:v>Keçiören </c:v>
                </c:pt>
                <c:pt idx="7">
                  <c:v>Mamak</c:v>
                </c:pt>
                <c:pt idx="8">
                  <c:v>Polatlı </c:v>
                </c:pt>
                <c:pt idx="9">
                  <c:v>Pursaklar</c:v>
                </c:pt>
                <c:pt idx="10">
                  <c:v>Sincan </c:v>
                </c:pt>
                <c:pt idx="11">
                  <c:v>Yenimahalle</c:v>
                </c:pt>
              </c:strCache>
            </c:strRef>
          </c:cat>
          <c:val>
            <c:numRef>
              <c:f>Sayfa1!$B$2:$B$13</c:f>
              <c:numCache>
                <c:formatCode>General</c:formatCode>
                <c:ptCount val="12"/>
                <c:pt idx="0">
                  <c:v>13</c:v>
                </c:pt>
                <c:pt idx="1">
                  <c:v>1</c:v>
                </c:pt>
                <c:pt idx="2">
                  <c:v>24</c:v>
                </c:pt>
                <c:pt idx="3">
                  <c:v>17</c:v>
                </c:pt>
                <c:pt idx="4">
                  <c:v>8</c:v>
                </c:pt>
                <c:pt idx="5">
                  <c:v>1</c:v>
                </c:pt>
                <c:pt idx="6">
                  <c:v>17</c:v>
                </c:pt>
                <c:pt idx="7">
                  <c:v>21</c:v>
                </c:pt>
                <c:pt idx="8">
                  <c:v>3</c:v>
                </c:pt>
                <c:pt idx="9">
                  <c:v>4</c:v>
                </c:pt>
                <c:pt idx="10">
                  <c:v>10</c:v>
                </c:pt>
                <c:pt idx="11">
                  <c:v>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2923600295685143"/>
          <c:y val="0.15121234080110171"/>
          <c:w val="0.25740298934952455"/>
          <c:h val="0.70319895425272461"/>
        </c:manualLayout>
      </c:layout>
      <c:overlay val="0"/>
      <c:txPr>
        <a:bodyPr/>
        <a:lstStyle/>
        <a:p>
          <a:pPr>
            <a:defRPr sz="2000"/>
          </a:pPr>
          <a:endParaRPr lang="tr-T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049793649860912"/>
          <c:y val="3.9351238204096244E-2"/>
        </c:manualLayout>
      </c:layout>
      <c:overlay val="0"/>
      <c:txPr>
        <a:bodyPr/>
        <a:lstStyle/>
        <a:p>
          <a:pPr>
            <a:defRPr sz="3200"/>
          </a:pPr>
          <a:endParaRPr lang="tr-TR"/>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1013239470469974E-2"/>
          <c:y val="0.21220163808566422"/>
          <c:w val="0.6429874197275911"/>
          <c:h val="0.64569666839954665"/>
        </c:manualLayout>
      </c:layout>
      <c:pie3DChart>
        <c:varyColors val="1"/>
        <c:ser>
          <c:idx val="0"/>
          <c:order val="0"/>
          <c:tx>
            <c:strRef>
              <c:f>Sayfa1!$B$1</c:f>
              <c:strCache>
                <c:ptCount val="1"/>
                <c:pt idx="0">
                  <c:v>KA1 Okul Eğitimi Kabul</c:v>
                </c:pt>
              </c:strCache>
            </c:strRef>
          </c:tx>
          <c:explosion val="11"/>
          <c:dPt>
            <c:idx val="0"/>
            <c:bubble3D val="0"/>
            <c:spPr>
              <a:solidFill>
                <a:srgbClr val="00B050"/>
              </a:solidFill>
            </c:spPr>
          </c:dPt>
          <c:dPt>
            <c:idx val="1"/>
            <c:bubble3D val="0"/>
            <c:spPr>
              <a:solidFill>
                <a:srgbClr val="0070C0"/>
              </a:solidFill>
            </c:spPr>
          </c:dPt>
          <c:dLbls>
            <c:dLbl>
              <c:idx val="0"/>
              <c:layout>
                <c:manualLayout>
                  <c:x val="-7.5592839484008412E-2"/>
                  <c:y val="-8.79655737398946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603722101556693E-2"/>
                  <c:y val="-8.796557373989462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b="1">
                    <a:solidFill>
                      <a:schemeClr val="bg1"/>
                    </a:solidFill>
                  </a:defRPr>
                </a:pPr>
                <a:endParaRPr lang="tr-TR"/>
              </a:p>
            </c:txPr>
            <c:showLegendKey val="0"/>
            <c:showVal val="1"/>
            <c:showCatName val="0"/>
            <c:showSerName val="0"/>
            <c:showPercent val="0"/>
            <c:showBubbleSize val="0"/>
            <c:showLeaderLines val="1"/>
            <c:extLst>
              <c:ext xmlns:c15="http://schemas.microsoft.com/office/drawing/2012/chart" uri="{CE6537A1-D6FC-4f65-9D91-7224C49458BB}"/>
            </c:extLst>
          </c:dLbls>
          <c:cat>
            <c:strRef>
              <c:f>Sayfa1!$A$2:$A$3</c:f>
              <c:strCache>
                <c:ptCount val="2"/>
                <c:pt idx="0">
                  <c:v>Keçiören </c:v>
                </c:pt>
                <c:pt idx="1">
                  <c:v>Mamak</c:v>
                </c:pt>
              </c:strCache>
            </c:strRef>
          </c:cat>
          <c:val>
            <c:numRef>
              <c:f>Sayfa1!$B$2:$B$3</c:f>
              <c:numCache>
                <c:formatCode>General</c:formatCode>
                <c:ptCount val="2"/>
                <c:pt idx="0">
                  <c:v>1</c:v>
                </c:pt>
                <c:pt idx="1">
                  <c:v>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2757115201265854"/>
          <c:y val="0.17799825105608044"/>
          <c:w val="0.1886949362731154"/>
          <c:h val="0.17445405751546741"/>
        </c:manualLayout>
      </c:layout>
      <c:overlay val="0"/>
      <c:txPr>
        <a:bodyPr/>
        <a:lstStyle/>
        <a:p>
          <a:pPr>
            <a:defRPr sz="1800"/>
          </a:pPr>
          <a:endParaRPr lang="tr-T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pPr>
          <a:endParaRPr lang="tr-TR"/>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2193502844347424E-2"/>
          <c:y val="6.2521737207924782E-2"/>
          <c:w val="0.68666846409670423"/>
          <c:h val="0.93747826279207525"/>
        </c:manualLayout>
      </c:layout>
      <c:pie3DChart>
        <c:varyColors val="1"/>
        <c:ser>
          <c:idx val="0"/>
          <c:order val="0"/>
          <c:tx>
            <c:strRef>
              <c:f>Sayfa1!$B$1</c:f>
              <c:strCache>
                <c:ptCount val="1"/>
                <c:pt idx="0">
                  <c:v>KA1 Mesleki Eğitim Başvuru</c:v>
                </c:pt>
              </c:strCache>
            </c:strRef>
          </c:tx>
          <c:explosion val="25"/>
          <c:dPt>
            <c:idx val="0"/>
            <c:bubble3D val="0"/>
            <c:spPr>
              <a:solidFill>
                <a:srgbClr val="FFFF00"/>
              </a:solidFill>
            </c:spPr>
          </c:dPt>
          <c:dPt>
            <c:idx val="3"/>
            <c:bubble3D val="0"/>
            <c:spPr>
              <a:solidFill>
                <a:srgbClr val="FF0000"/>
              </a:solidFill>
            </c:spPr>
          </c:dPt>
          <c:dPt>
            <c:idx val="7"/>
            <c:bubble3D val="0"/>
            <c:spPr>
              <a:solidFill>
                <a:srgbClr val="00B050"/>
              </a:solidFill>
            </c:spPr>
          </c:dPt>
          <c:dPt>
            <c:idx val="9"/>
            <c:bubble3D val="0"/>
            <c:spPr>
              <a:solidFill>
                <a:srgbClr val="00FFFF"/>
              </a:solidFill>
            </c:spPr>
          </c:dPt>
          <c:dPt>
            <c:idx val="10"/>
            <c:bubble3D val="0"/>
            <c:spPr>
              <a:solidFill>
                <a:srgbClr val="66FF66"/>
              </a:solidFill>
            </c:spPr>
          </c:dPt>
          <c:dPt>
            <c:idx val="11"/>
            <c:bubble3D val="0"/>
            <c:spPr>
              <a:solidFill>
                <a:srgbClr val="7030A0"/>
              </a:solidFill>
            </c:spPr>
          </c:dPt>
          <c:dPt>
            <c:idx val="15"/>
            <c:bubble3D val="0"/>
            <c:spPr>
              <a:solidFill>
                <a:srgbClr val="0066FF"/>
              </a:solidFill>
            </c:spPr>
          </c:dPt>
          <c:dPt>
            <c:idx val="16"/>
            <c:bubble3D val="0"/>
            <c:spPr>
              <a:solidFill>
                <a:srgbClr val="FF00FF"/>
              </a:solidFill>
            </c:spPr>
          </c:dPt>
          <c:dPt>
            <c:idx val="17"/>
            <c:bubble3D val="0"/>
            <c:spPr>
              <a:solidFill>
                <a:srgbClr val="FFC000"/>
              </a:solidFill>
            </c:spPr>
          </c:dPt>
          <c:dPt>
            <c:idx val="18"/>
            <c:bubble3D val="0"/>
            <c:spPr>
              <a:solidFill>
                <a:schemeClr val="bg2">
                  <a:lumMod val="10000"/>
                </a:schemeClr>
              </a:solidFill>
            </c:spPr>
          </c:dPt>
          <c:dLbls>
            <c:dLbl>
              <c:idx val="0"/>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dLbl>
              <c:idx val="4"/>
              <c:spPr/>
              <c:txPr>
                <a:bodyPr/>
                <a:lstStyle/>
                <a:p>
                  <a:pPr>
                    <a:defRPr sz="1800" b="1">
                      <a:solidFill>
                        <a:schemeClr val="bg1"/>
                      </a:solidFill>
                    </a:defRPr>
                  </a:pPr>
                  <a:endParaRPr lang="tr-TR"/>
                </a:p>
              </c:txPr>
              <c:showLegendKey val="0"/>
              <c:showVal val="1"/>
              <c:showCatName val="0"/>
              <c:showSerName val="0"/>
              <c:showPercent val="0"/>
              <c:showBubbleSize val="0"/>
            </c:dLbl>
            <c:dLbl>
              <c:idx val="7"/>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dLbl>
              <c:idx val="8"/>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dLbl>
              <c:idx val="10"/>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dLbl>
              <c:idx val="11"/>
              <c:spPr/>
              <c:txPr>
                <a:bodyPr/>
                <a:lstStyle/>
                <a:p>
                  <a:pPr>
                    <a:defRPr sz="1800" b="1">
                      <a:solidFill>
                        <a:schemeClr val="bg1"/>
                      </a:solidFill>
                    </a:defRPr>
                  </a:pPr>
                  <a:endParaRPr lang="tr-TR"/>
                </a:p>
              </c:txPr>
              <c:showLegendKey val="0"/>
              <c:showVal val="1"/>
              <c:showCatName val="0"/>
              <c:showSerName val="0"/>
              <c:showPercent val="0"/>
              <c:showBubbleSize val="0"/>
            </c:dLbl>
            <c:dLbl>
              <c:idx val="13"/>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dLbl>
              <c:idx val="17"/>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spPr>
              <a:noFill/>
              <a:ln>
                <a:noFill/>
              </a:ln>
              <a:effectLst/>
            </c:spPr>
            <c:txPr>
              <a:bodyPr/>
              <a:lstStyle/>
              <a:p>
                <a:pPr>
                  <a:defRPr sz="1800" b="1"/>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Sayfa1!$A$2:$A$21</c:f>
              <c:strCache>
                <c:ptCount val="20"/>
                <c:pt idx="0">
                  <c:v>Altındağ</c:v>
                </c:pt>
                <c:pt idx="1">
                  <c:v>Ayaş</c:v>
                </c:pt>
                <c:pt idx="2">
                  <c:v>Bala</c:v>
                </c:pt>
                <c:pt idx="3">
                  <c:v>Beypazarı</c:v>
                </c:pt>
                <c:pt idx="4">
                  <c:v>Çankaya </c:v>
                </c:pt>
                <c:pt idx="5">
                  <c:v>Çubuk </c:v>
                </c:pt>
                <c:pt idx="6">
                  <c:v>Elmadağ </c:v>
                </c:pt>
                <c:pt idx="7">
                  <c:v>Etimesgut </c:v>
                </c:pt>
                <c:pt idx="8">
                  <c:v>Gölbaşı </c:v>
                </c:pt>
                <c:pt idx="9">
                  <c:v>Kalecik </c:v>
                </c:pt>
                <c:pt idx="10">
                  <c:v>Kazan </c:v>
                </c:pt>
                <c:pt idx="11">
                  <c:v>Keçiören </c:v>
                </c:pt>
                <c:pt idx="12">
                  <c:v>Kızılcahamam </c:v>
                </c:pt>
                <c:pt idx="13">
                  <c:v>Mamak</c:v>
                </c:pt>
                <c:pt idx="14">
                  <c:v>Nallıhan </c:v>
                </c:pt>
                <c:pt idx="15">
                  <c:v>Polatlı </c:v>
                </c:pt>
                <c:pt idx="16">
                  <c:v>Pursaklar</c:v>
                </c:pt>
                <c:pt idx="17">
                  <c:v>Sincan </c:v>
                </c:pt>
                <c:pt idx="18">
                  <c:v>Şereflikoçhisar</c:v>
                </c:pt>
                <c:pt idx="19">
                  <c:v>Yenimahalle</c:v>
                </c:pt>
              </c:strCache>
            </c:strRef>
          </c:cat>
          <c:val>
            <c:numRef>
              <c:f>Sayfa1!$B$2:$B$21</c:f>
              <c:numCache>
                <c:formatCode>General</c:formatCode>
                <c:ptCount val="20"/>
                <c:pt idx="0">
                  <c:v>16</c:v>
                </c:pt>
                <c:pt idx="1">
                  <c:v>1</c:v>
                </c:pt>
                <c:pt idx="2">
                  <c:v>1</c:v>
                </c:pt>
                <c:pt idx="3">
                  <c:v>3</c:v>
                </c:pt>
                <c:pt idx="4">
                  <c:v>16</c:v>
                </c:pt>
                <c:pt idx="5">
                  <c:v>2</c:v>
                </c:pt>
                <c:pt idx="6">
                  <c:v>1</c:v>
                </c:pt>
                <c:pt idx="7">
                  <c:v>9</c:v>
                </c:pt>
                <c:pt idx="8">
                  <c:v>3</c:v>
                </c:pt>
                <c:pt idx="9">
                  <c:v>1</c:v>
                </c:pt>
                <c:pt idx="10">
                  <c:v>3</c:v>
                </c:pt>
                <c:pt idx="11">
                  <c:v>8</c:v>
                </c:pt>
                <c:pt idx="12">
                  <c:v>1</c:v>
                </c:pt>
                <c:pt idx="13">
                  <c:v>5</c:v>
                </c:pt>
                <c:pt idx="14">
                  <c:v>4</c:v>
                </c:pt>
                <c:pt idx="15">
                  <c:v>1</c:v>
                </c:pt>
                <c:pt idx="16">
                  <c:v>4</c:v>
                </c:pt>
                <c:pt idx="17">
                  <c:v>13</c:v>
                </c:pt>
                <c:pt idx="18">
                  <c:v>3</c:v>
                </c:pt>
                <c:pt idx="19">
                  <c:v>11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1104199475065621"/>
          <c:y val="0.10059905957509083"/>
          <c:w val="0.25211964129483816"/>
          <c:h val="0.86770817212285656"/>
        </c:manualLayout>
      </c:layout>
      <c:overlay val="0"/>
      <c:txPr>
        <a:bodyPr/>
        <a:lstStyle/>
        <a:p>
          <a:pPr>
            <a:defRPr sz="2000"/>
          </a:pPr>
          <a:endParaRPr lang="tr-T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pPr>
          <a:endParaRPr lang="tr-TR"/>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6659717442043767E-2"/>
          <c:y val="0.14254241429271491"/>
          <c:w val="0.69379318315719463"/>
          <c:h val="0.85745754154449971"/>
        </c:manualLayout>
      </c:layout>
      <c:pie3DChart>
        <c:varyColors val="1"/>
        <c:ser>
          <c:idx val="0"/>
          <c:order val="0"/>
          <c:tx>
            <c:strRef>
              <c:f>Sayfa1!$B$1</c:f>
              <c:strCache>
                <c:ptCount val="1"/>
                <c:pt idx="0">
                  <c:v>KA1 Mesleki Eğitim Kabul</c:v>
                </c:pt>
              </c:strCache>
            </c:strRef>
          </c:tx>
          <c:explosion val="25"/>
          <c:dPt>
            <c:idx val="0"/>
            <c:bubble3D val="0"/>
            <c:spPr>
              <a:solidFill>
                <a:srgbClr val="00FFFF"/>
              </a:solidFill>
            </c:spPr>
          </c:dPt>
          <c:dPt>
            <c:idx val="3"/>
            <c:bubble3D val="0"/>
            <c:spPr>
              <a:solidFill>
                <a:srgbClr val="FF0000"/>
              </a:solidFill>
            </c:spPr>
          </c:dPt>
          <c:dPt>
            <c:idx val="6"/>
            <c:bubble3D val="0"/>
            <c:spPr>
              <a:solidFill>
                <a:schemeClr val="tx1"/>
              </a:solidFill>
            </c:spPr>
          </c:dPt>
          <c:dPt>
            <c:idx val="8"/>
            <c:bubble3D val="0"/>
            <c:spPr>
              <a:solidFill>
                <a:srgbClr val="FF00FF"/>
              </a:solidFill>
            </c:spPr>
          </c:dPt>
          <c:dPt>
            <c:idx val="10"/>
            <c:bubble3D val="0"/>
            <c:spPr>
              <a:solidFill>
                <a:srgbClr val="00B0F0"/>
              </a:solidFill>
            </c:spPr>
          </c:dPt>
          <c:dPt>
            <c:idx val="12"/>
            <c:bubble3D val="0"/>
            <c:spPr>
              <a:solidFill>
                <a:srgbClr val="99FF33"/>
              </a:solidFill>
            </c:spPr>
          </c:dPt>
          <c:dPt>
            <c:idx val="16"/>
            <c:bubble3D val="0"/>
            <c:spPr>
              <a:solidFill>
                <a:srgbClr val="FFFF00"/>
              </a:solidFill>
            </c:spPr>
          </c:dPt>
          <c:dLbls>
            <c:dLbl>
              <c:idx val="0"/>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dLbl>
              <c:idx val="4"/>
              <c:spPr/>
              <c:txPr>
                <a:bodyPr/>
                <a:lstStyle/>
                <a:p>
                  <a:pPr>
                    <a:defRPr sz="1800" b="1">
                      <a:solidFill>
                        <a:schemeClr val="bg1"/>
                      </a:solidFill>
                    </a:defRPr>
                  </a:pPr>
                  <a:endParaRPr lang="tr-TR"/>
                </a:p>
              </c:txPr>
              <c:showLegendKey val="0"/>
              <c:showVal val="1"/>
              <c:showCatName val="0"/>
              <c:showSerName val="0"/>
              <c:showPercent val="0"/>
              <c:showBubbleSize val="0"/>
            </c:dLbl>
            <c:dLbl>
              <c:idx val="7"/>
              <c:spPr/>
              <c:txPr>
                <a:bodyPr/>
                <a:lstStyle/>
                <a:p>
                  <a:pPr>
                    <a:defRPr sz="1800" b="1">
                      <a:solidFill>
                        <a:schemeClr val="bg1"/>
                      </a:solidFill>
                    </a:defRPr>
                  </a:pPr>
                  <a:endParaRPr lang="tr-TR"/>
                </a:p>
              </c:txPr>
              <c:showLegendKey val="0"/>
              <c:showVal val="1"/>
              <c:showCatName val="0"/>
              <c:showSerName val="0"/>
              <c:showPercent val="0"/>
              <c:showBubbleSize val="0"/>
            </c:dLbl>
            <c:dLbl>
              <c:idx val="8"/>
              <c:spPr/>
              <c:txPr>
                <a:bodyPr/>
                <a:lstStyle/>
                <a:p>
                  <a:pPr>
                    <a:defRPr sz="1800" b="1">
                      <a:solidFill>
                        <a:schemeClr val="bg1"/>
                      </a:solidFill>
                    </a:defRPr>
                  </a:pPr>
                  <a:endParaRPr lang="tr-TR"/>
                </a:p>
              </c:txPr>
              <c:showLegendKey val="0"/>
              <c:showVal val="1"/>
              <c:showCatName val="0"/>
              <c:showSerName val="0"/>
              <c:showPercent val="0"/>
              <c:showBubbleSize val="0"/>
            </c:dLbl>
            <c:dLbl>
              <c:idx val="11"/>
              <c:spPr/>
              <c:txPr>
                <a:bodyPr/>
                <a:lstStyle/>
                <a:p>
                  <a:pPr>
                    <a:defRPr sz="1800" b="1">
                      <a:solidFill>
                        <a:schemeClr val="bg1"/>
                      </a:solidFill>
                    </a:defRPr>
                  </a:pPr>
                  <a:endParaRPr lang="tr-TR"/>
                </a:p>
              </c:txPr>
              <c:showLegendKey val="0"/>
              <c:showVal val="1"/>
              <c:showCatName val="0"/>
              <c:showSerName val="0"/>
              <c:showPercent val="0"/>
              <c:showBubbleSize val="0"/>
            </c:dLbl>
            <c:dLbl>
              <c:idx val="12"/>
              <c:spPr>
                <a:noFill/>
                <a:ln>
                  <a:noFill/>
                </a:ln>
                <a:effectLst/>
              </c:spPr>
              <c:txPr>
                <a:bodyPr/>
                <a:lstStyle/>
                <a:p>
                  <a:pPr>
                    <a:defRPr sz="1800" b="1">
                      <a:solidFill>
                        <a:schemeClr val="bg1"/>
                      </a:solidFill>
                    </a:defRPr>
                  </a:pPr>
                  <a:endParaRPr lang="tr-TR"/>
                </a:p>
              </c:txPr>
              <c:showLegendKey val="0"/>
              <c:showVal val="1"/>
              <c:showCatName val="0"/>
              <c:showSerName val="0"/>
              <c:showPercent val="0"/>
              <c:showBubbleSize val="0"/>
            </c:dLbl>
            <c:spPr>
              <a:noFill/>
              <a:ln>
                <a:noFill/>
              </a:ln>
              <a:effectLst/>
            </c:spPr>
            <c:txPr>
              <a:bodyPr/>
              <a:lstStyle/>
              <a:p>
                <a:pPr>
                  <a:defRPr sz="1800" b="1"/>
                </a:pPr>
                <a:endParaRPr lang="tr-TR"/>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Sayfa1!$A$2:$A$18</c:f>
              <c:strCache>
                <c:ptCount val="17"/>
                <c:pt idx="0">
                  <c:v>Altındağ</c:v>
                </c:pt>
                <c:pt idx="1">
                  <c:v>Ayaş</c:v>
                </c:pt>
                <c:pt idx="2">
                  <c:v>Bala</c:v>
                </c:pt>
                <c:pt idx="3">
                  <c:v>Beypazarı</c:v>
                </c:pt>
                <c:pt idx="4">
                  <c:v>Çankaya </c:v>
                </c:pt>
                <c:pt idx="5">
                  <c:v>Çubuk </c:v>
                </c:pt>
                <c:pt idx="6">
                  <c:v>Elmadağ </c:v>
                </c:pt>
                <c:pt idx="7">
                  <c:v>Etimesgut </c:v>
                </c:pt>
                <c:pt idx="8">
                  <c:v>Gölbaşı </c:v>
                </c:pt>
                <c:pt idx="9">
                  <c:v>Kalecik </c:v>
                </c:pt>
                <c:pt idx="10">
                  <c:v>Kazan </c:v>
                </c:pt>
                <c:pt idx="11">
                  <c:v>Keçiören </c:v>
                </c:pt>
                <c:pt idx="12">
                  <c:v>Kızılcahamam </c:v>
                </c:pt>
                <c:pt idx="13">
                  <c:v>Polatlı </c:v>
                </c:pt>
                <c:pt idx="14">
                  <c:v>Sincan </c:v>
                </c:pt>
                <c:pt idx="15">
                  <c:v>Şereflikoçhisar</c:v>
                </c:pt>
                <c:pt idx="16">
                  <c:v>Yenimahalle</c:v>
                </c:pt>
              </c:strCache>
            </c:strRef>
          </c:cat>
          <c:val>
            <c:numRef>
              <c:f>Sayfa1!$B$2:$B$18</c:f>
              <c:numCache>
                <c:formatCode>General</c:formatCode>
                <c:ptCount val="17"/>
                <c:pt idx="0">
                  <c:v>3</c:v>
                </c:pt>
                <c:pt idx="1">
                  <c:v>1</c:v>
                </c:pt>
                <c:pt idx="2">
                  <c:v>1</c:v>
                </c:pt>
                <c:pt idx="3">
                  <c:v>1</c:v>
                </c:pt>
                <c:pt idx="4">
                  <c:v>4</c:v>
                </c:pt>
                <c:pt idx="5">
                  <c:v>1</c:v>
                </c:pt>
                <c:pt idx="6">
                  <c:v>1</c:v>
                </c:pt>
                <c:pt idx="7">
                  <c:v>2</c:v>
                </c:pt>
                <c:pt idx="8">
                  <c:v>2</c:v>
                </c:pt>
                <c:pt idx="9">
                  <c:v>1</c:v>
                </c:pt>
                <c:pt idx="10">
                  <c:v>1</c:v>
                </c:pt>
                <c:pt idx="11">
                  <c:v>4</c:v>
                </c:pt>
                <c:pt idx="12">
                  <c:v>2</c:v>
                </c:pt>
                <c:pt idx="13">
                  <c:v>1</c:v>
                </c:pt>
                <c:pt idx="14">
                  <c:v>4</c:v>
                </c:pt>
                <c:pt idx="15">
                  <c:v>2</c:v>
                </c:pt>
                <c:pt idx="16">
                  <c:v>10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9308812514155271"/>
          <c:y val="0.10204730553997268"/>
          <c:w val="0.27234408128277315"/>
          <c:h val="0.87238853451131404"/>
        </c:manualLayout>
      </c:layout>
      <c:overlay val="0"/>
      <c:txPr>
        <a:bodyPr/>
        <a:lstStyle/>
        <a:p>
          <a:pPr>
            <a:defRPr sz="2000"/>
          </a:pPr>
          <a:endParaRPr lang="tr-TR"/>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F31A4-FB0D-4DBE-B80E-68042581BF62}" type="doc">
      <dgm:prSet loTypeId="urn:microsoft.com/office/officeart/2005/8/layout/orgChart1" loCatId="hierarchy" qsTypeId="urn:microsoft.com/office/officeart/2005/8/quickstyle/simple5" qsCatId="simple" csTypeId="urn:microsoft.com/office/officeart/2005/8/colors/accent1_2#3" csCatId="accent1" phldr="1"/>
      <dgm:spPr/>
      <dgm:t>
        <a:bodyPr/>
        <a:lstStyle/>
        <a:p>
          <a:endParaRPr lang="tr-TR"/>
        </a:p>
      </dgm:t>
    </dgm:pt>
    <dgm:pt modelId="{C542C9D6-DFFA-4CAB-AA01-D071508F2D9A}">
      <dgm:prSet phldrT="[Text]" custT="1"/>
      <dgm:spPr>
        <a:noFill/>
      </dgm:spPr>
      <dgm:t>
        <a:bodyPr/>
        <a:lstStyle/>
        <a:p>
          <a:r>
            <a:rPr lang="tr-TR" sz="3600" b="1" dirty="0" smtClean="0">
              <a:solidFill>
                <a:srgbClr val="C00000"/>
              </a:solidFill>
            </a:rPr>
            <a:t>Erasmus+</a:t>
          </a:r>
          <a:endParaRPr lang="tr-TR" sz="3600" b="1" dirty="0">
            <a:solidFill>
              <a:srgbClr val="C00000"/>
            </a:solidFill>
          </a:endParaRPr>
        </a:p>
      </dgm:t>
    </dgm:pt>
    <dgm:pt modelId="{8D72C0AF-02B1-49BB-8EB8-8512F941A5DF}" type="parTrans" cxnId="{A978D767-FA04-4743-83A9-121002FA3B03}">
      <dgm:prSet/>
      <dgm:spPr/>
      <dgm:t>
        <a:bodyPr/>
        <a:lstStyle/>
        <a:p>
          <a:endParaRPr lang="tr-TR"/>
        </a:p>
      </dgm:t>
    </dgm:pt>
    <dgm:pt modelId="{D31C6840-A2A4-4AF8-95AA-5FAA36097CEA}" type="sibTrans" cxnId="{A978D767-FA04-4743-83A9-121002FA3B03}">
      <dgm:prSet/>
      <dgm:spPr/>
      <dgm:t>
        <a:bodyPr/>
        <a:lstStyle/>
        <a:p>
          <a:endParaRPr lang="tr-TR"/>
        </a:p>
      </dgm:t>
    </dgm:pt>
    <dgm:pt modelId="{F92F74E8-B542-49FF-A61B-A749E0593552}">
      <dgm:prSet phldrT="[Text]" custT="1"/>
      <dgm:spPr>
        <a:noFill/>
        <a:effectLst>
          <a:outerShdw blurRad="40000" dist="23000" dir="5400000" rotWithShape="0">
            <a:schemeClr val="tx1">
              <a:alpha val="35000"/>
            </a:schemeClr>
          </a:outerShdw>
        </a:effectLst>
        <a:scene3d>
          <a:camera prst="orthographicFront">
            <a:rot lat="0" lon="0" rev="0"/>
          </a:camera>
          <a:lightRig rig="threePt" dir="t">
            <a:rot lat="0" lon="0" rev="1200000"/>
          </a:lightRig>
        </a:scene3d>
        <a:sp3d/>
      </dgm:spPr>
      <dgm:t>
        <a:bodyPr/>
        <a:lstStyle/>
        <a:p>
          <a:r>
            <a:rPr lang="tr-TR" sz="2800" b="1" dirty="0" smtClean="0">
              <a:solidFill>
                <a:schemeClr val="tx1"/>
              </a:solidFill>
            </a:rPr>
            <a:t>KA</a:t>
          </a:r>
          <a:r>
            <a:rPr lang="tr-TR" sz="2800" b="1" dirty="0" smtClean="0">
              <a:solidFill>
                <a:schemeClr val="tx1"/>
              </a:solidFill>
              <a:latin typeface="Calibri" pitchFamily="34" charset="0"/>
            </a:rPr>
            <a:t>1</a:t>
          </a:r>
        </a:p>
        <a:p>
          <a:r>
            <a:rPr lang="tr-TR" sz="1800" b="1" dirty="0" smtClean="0">
              <a:solidFill>
                <a:schemeClr val="tx1"/>
              </a:solidFill>
            </a:rPr>
            <a:t>(Bireylerin Öğrenme Hareketliliği)</a:t>
          </a:r>
          <a:endParaRPr lang="tr-TR" sz="1800" b="1" dirty="0">
            <a:solidFill>
              <a:schemeClr val="tx1"/>
            </a:solidFill>
          </a:endParaRPr>
        </a:p>
      </dgm:t>
    </dgm:pt>
    <dgm:pt modelId="{FB942841-4130-4FB9-B648-9177C0EF1A3C}" type="parTrans" cxnId="{DAFC7023-F8BC-476C-89A8-C62154B7CED7}">
      <dgm:prSet/>
      <dgm:spPr/>
      <dgm:t>
        <a:bodyPr/>
        <a:lstStyle/>
        <a:p>
          <a:endParaRPr lang="tr-TR"/>
        </a:p>
      </dgm:t>
    </dgm:pt>
    <dgm:pt modelId="{06298DA6-C33C-4529-8AEC-5E36C0541B32}" type="sibTrans" cxnId="{DAFC7023-F8BC-476C-89A8-C62154B7CED7}">
      <dgm:prSet/>
      <dgm:spPr/>
      <dgm:t>
        <a:bodyPr/>
        <a:lstStyle/>
        <a:p>
          <a:endParaRPr lang="tr-TR"/>
        </a:p>
      </dgm:t>
    </dgm:pt>
    <dgm:pt modelId="{B31EBA30-1DEF-441A-9473-251A92A9AB37}">
      <dgm:prSet phldrT="[Text]" custT="1"/>
      <dgm:spPr>
        <a:noFill/>
      </dgm:spPr>
      <dgm:t>
        <a:bodyPr/>
        <a:lstStyle/>
        <a:p>
          <a:r>
            <a:rPr lang="tr-TR" sz="2800" b="1" dirty="0" smtClean="0">
              <a:solidFill>
                <a:schemeClr val="tx1"/>
              </a:solidFill>
            </a:rPr>
            <a:t>KA</a:t>
          </a:r>
          <a:r>
            <a:rPr lang="tr-TR" sz="2800" b="1" dirty="0" smtClean="0">
              <a:solidFill>
                <a:schemeClr val="tx1"/>
              </a:solidFill>
              <a:latin typeface="Calibri" pitchFamily="34" charset="0"/>
            </a:rPr>
            <a:t>2</a:t>
          </a:r>
          <a:endParaRPr lang="tr-TR" sz="2400" b="1" dirty="0" smtClean="0">
            <a:solidFill>
              <a:schemeClr val="tx1"/>
            </a:solidFill>
            <a:latin typeface="Calibri" pitchFamily="34" charset="0"/>
          </a:endParaRPr>
        </a:p>
        <a:p>
          <a:r>
            <a:rPr lang="tr-TR" sz="1800" b="1" dirty="0" smtClean="0">
              <a:solidFill>
                <a:schemeClr val="tx1"/>
              </a:solidFill>
            </a:rPr>
            <a:t>(Stratejik Ortaklıklar)</a:t>
          </a:r>
          <a:endParaRPr lang="tr-TR" sz="1800" b="1" dirty="0">
            <a:solidFill>
              <a:schemeClr val="tx1"/>
            </a:solidFill>
          </a:endParaRPr>
        </a:p>
      </dgm:t>
    </dgm:pt>
    <dgm:pt modelId="{A7DE401B-2041-4470-91AB-BFEF50997095}" type="parTrans" cxnId="{2568C95E-66B1-4E33-82DD-9BC40FE7B7A1}">
      <dgm:prSet/>
      <dgm:spPr/>
      <dgm:t>
        <a:bodyPr/>
        <a:lstStyle/>
        <a:p>
          <a:endParaRPr lang="tr-TR"/>
        </a:p>
      </dgm:t>
    </dgm:pt>
    <dgm:pt modelId="{6237DC02-FB6C-4167-9D16-CF63331FAA20}" type="sibTrans" cxnId="{2568C95E-66B1-4E33-82DD-9BC40FE7B7A1}">
      <dgm:prSet/>
      <dgm:spPr/>
      <dgm:t>
        <a:bodyPr/>
        <a:lstStyle/>
        <a:p>
          <a:endParaRPr lang="tr-TR"/>
        </a:p>
      </dgm:t>
    </dgm:pt>
    <dgm:pt modelId="{C27C99A0-2A4B-47D0-8358-914C0DBE8840}">
      <dgm:prSet phldrT="[Text]" custT="1"/>
      <dgm:spPr>
        <a:noFill/>
      </dgm:spPr>
      <dgm:t>
        <a:bodyPr/>
        <a:lstStyle/>
        <a:p>
          <a:r>
            <a:rPr lang="tr-TR" sz="2800" b="1" dirty="0" smtClean="0">
              <a:solidFill>
                <a:schemeClr val="tx1"/>
              </a:solidFill>
            </a:rPr>
            <a:t>KA</a:t>
          </a:r>
          <a:r>
            <a:rPr lang="tr-TR" sz="2800" b="1" dirty="0" smtClean="0">
              <a:solidFill>
                <a:schemeClr val="tx1"/>
              </a:solidFill>
              <a:latin typeface="Calibri" pitchFamily="34" charset="0"/>
            </a:rPr>
            <a:t>3</a:t>
          </a:r>
        </a:p>
        <a:p>
          <a:r>
            <a:rPr lang="tr-TR" sz="1800" b="1" dirty="0" smtClean="0">
              <a:solidFill>
                <a:schemeClr val="tx1"/>
              </a:solidFill>
            </a:rPr>
            <a:t>(Politika Reformu)</a:t>
          </a:r>
          <a:endParaRPr lang="tr-TR" sz="1800" b="1" dirty="0">
            <a:solidFill>
              <a:schemeClr val="tx1"/>
            </a:solidFill>
          </a:endParaRPr>
        </a:p>
      </dgm:t>
    </dgm:pt>
    <dgm:pt modelId="{036C2205-F21F-4F51-AB04-7FC528422E49}" type="parTrans" cxnId="{FC88FC21-F759-4638-970D-BF0CCD72924B}">
      <dgm:prSet/>
      <dgm:spPr/>
      <dgm:t>
        <a:bodyPr/>
        <a:lstStyle/>
        <a:p>
          <a:endParaRPr lang="tr-TR"/>
        </a:p>
      </dgm:t>
    </dgm:pt>
    <dgm:pt modelId="{118791C6-25A8-4524-8E59-49D5BE56855B}" type="sibTrans" cxnId="{FC88FC21-F759-4638-970D-BF0CCD72924B}">
      <dgm:prSet/>
      <dgm:spPr/>
      <dgm:t>
        <a:bodyPr/>
        <a:lstStyle/>
        <a:p>
          <a:endParaRPr lang="tr-TR"/>
        </a:p>
      </dgm:t>
    </dgm:pt>
    <dgm:pt modelId="{CA1755E3-1153-4F1B-A56A-34ACCCB1F3D6}" type="pres">
      <dgm:prSet presAssocID="{04CF31A4-FB0D-4DBE-B80E-68042581BF62}" presName="hierChild1" presStyleCnt="0">
        <dgm:presLayoutVars>
          <dgm:orgChart val="1"/>
          <dgm:chPref val="1"/>
          <dgm:dir/>
          <dgm:animOne val="branch"/>
          <dgm:animLvl val="lvl"/>
          <dgm:resizeHandles/>
        </dgm:presLayoutVars>
      </dgm:prSet>
      <dgm:spPr/>
      <dgm:t>
        <a:bodyPr/>
        <a:lstStyle/>
        <a:p>
          <a:endParaRPr lang="tr-TR"/>
        </a:p>
      </dgm:t>
    </dgm:pt>
    <dgm:pt modelId="{B48F4EF8-D2F6-4467-B990-5833F6FB56B9}" type="pres">
      <dgm:prSet presAssocID="{C542C9D6-DFFA-4CAB-AA01-D071508F2D9A}" presName="hierRoot1" presStyleCnt="0">
        <dgm:presLayoutVars>
          <dgm:hierBranch val="init"/>
        </dgm:presLayoutVars>
      </dgm:prSet>
      <dgm:spPr/>
    </dgm:pt>
    <dgm:pt modelId="{E5E8021C-4656-4C73-B5E9-EAB54491DBD5}" type="pres">
      <dgm:prSet presAssocID="{C542C9D6-DFFA-4CAB-AA01-D071508F2D9A}" presName="rootComposite1" presStyleCnt="0"/>
      <dgm:spPr/>
    </dgm:pt>
    <dgm:pt modelId="{389C762C-3F99-4E01-89DB-A8A6D1B671A7}" type="pres">
      <dgm:prSet presAssocID="{C542C9D6-DFFA-4CAB-AA01-D071508F2D9A}" presName="rootText1" presStyleLbl="node0" presStyleIdx="0" presStyleCnt="1">
        <dgm:presLayoutVars>
          <dgm:chPref val="3"/>
        </dgm:presLayoutVars>
      </dgm:prSet>
      <dgm:spPr/>
      <dgm:t>
        <a:bodyPr/>
        <a:lstStyle/>
        <a:p>
          <a:endParaRPr lang="tr-TR"/>
        </a:p>
      </dgm:t>
    </dgm:pt>
    <dgm:pt modelId="{E896DE32-3494-4FFE-AB94-EA96C8818F4D}" type="pres">
      <dgm:prSet presAssocID="{C542C9D6-DFFA-4CAB-AA01-D071508F2D9A}" presName="rootConnector1" presStyleLbl="node1" presStyleIdx="0" presStyleCnt="0"/>
      <dgm:spPr/>
      <dgm:t>
        <a:bodyPr/>
        <a:lstStyle/>
        <a:p>
          <a:endParaRPr lang="tr-TR"/>
        </a:p>
      </dgm:t>
    </dgm:pt>
    <dgm:pt modelId="{58EECD3B-BE0D-4932-A61A-494E60B56C7B}" type="pres">
      <dgm:prSet presAssocID="{C542C9D6-DFFA-4CAB-AA01-D071508F2D9A}" presName="hierChild2" presStyleCnt="0"/>
      <dgm:spPr/>
    </dgm:pt>
    <dgm:pt modelId="{ACC8ADFB-5BE3-418C-9B96-A473F2AAAFB5}" type="pres">
      <dgm:prSet presAssocID="{FB942841-4130-4FB9-B648-9177C0EF1A3C}" presName="Name37" presStyleLbl="parChTrans1D2" presStyleIdx="0" presStyleCnt="3"/>
      <dgm:spPr/>
      <dgm:t>
        <a:bodyPr/>
        <a:lstStyle/>
        <a:p>
          <a:endParaRPr lang="tr-TR"/>
        </a:p>
      </dgm:t>
    </dgm:pt>
    <dgm:pt modelId="{03576C7B-DD3B-4DCA-9D5E-3443977502BF}" type="pres">
      <dgm:prSet presAssocID="{F92F74E8-B542-49FF-A61B-A749E0593552}" presName="hierRoot2" presStyleCnt="0">
        <dgm:presLayoutVars>
          <dgm:hierBranch val="init"/>
        </dgm:presLayoutVars>
      </dgm:prSet>
      <dgm:spPr/>
    </dgm:pt>
    <dgm:pt modelId="{DF786135-28EE-4C12-B587-0728C870484C}" type="pres">
      <dgm:prSet presAssocID="{F92F74E8-B542-49FF-A61B-A749E0593552}" presName="rootComposite" presStyleCnt="0"/>
      <dgm:spPr/>
    </dgm:pt>
    <dgm:pt modelId="{AA5BDF18-D1DB-4331-A80C-38931A303AF3}" type="pres">
      <dgm:prSet presAssocID="{F92F74E8-B542-49FF-A61B-A749E0593552}" presName="rootText" presStyleLbl="node2" presStyleIdx="0" presStyleCnt="3">
        <dgm:presLayoutVars>
          <dgm:chPref val="3"/>
        </dgm:presLayoutVars>
      </dgm:prSet>
      <dgm:spPr/>
      <dgm:t>
        <a:bodyPr/>
        <a:lstStyle/>
        <a:p>
          <a:endParaRPr lang="tr-TR"/>
        </a:p>
      </dgm:t>
    </dgm:pt>
    <dgm:pt modelId="{8DE120F8-4FEE-4149-8AF2-3920388469E5}" type="pres">
      <dgm:prSet presAssocID="{F92F74E8-B542-49FF-A61B-A749E0593552}" presName="rootConnector" presStyleLbl="node2" presStyleIdx="0" presStyleCnt="3"/>
      <dgm:spPr/>
      <dgm:t>
        <a:bodyPr/>
        <a:lstStyle/>
        <a:p>
          <a:endParaRPr lang="tr-TR"/>
        </a:p>
      </dgm:t>
    </dgm:pt>
    <dgm:pt modelId="{6BD79955-0125-4F88-8372-937DD3B1F207}" type="pres">
      <dgm:prSet presAssocID="{F92F74E8-B542-49FF-A61B-A749E0593552}" presName="hierChild4" presStyleCnt="0"/>
      <dgm:spPr/>
    </dgm:pt>
    <dgm:pt modelId="{F97D2F4B-FD6B-456F-B83D-CF35FCEFC0E3}" type="pres">
      <dgm:prSet presAssocID="{F92F74E8-B542-49FF-A61B-A749E0593552}" presName="hierChild5" presStyleCnt="0"/>
      <dgm:spPr/>
    </dgm:pt>
    <dgm:pt modelId="{9DABE983-0428-46A1-BE0B-0FA8248EE837}" type="pres">
      <dgm:prSet presAssocID="{A7DE401B-2041-4470-91AB-BFEF50997095}" presName="Name37" presStyleLbl="parChTrans1D2" presStyleIdx="1" presStyleCnt="3"/>
      <dgm:spPr/>
      <dgm:t>
        <a:bodyPr/>
        <a:lstStyle/>
        <a:p>
          <a:endParaRPr lang="tr-TR"/>
        </a:p>
      </dgm:t>
    </dgm:pt>
    <dgm:pt modelId="{E9E9980E-FC7F-480D-A5CE-500A7FD9652E}" type="pres">
      <dgm:prSet presAssocID="{B31EBA30-1DEF-441A-9473-251A92A9AB37}" presName="hierRoot2" presStyleCnt="0">
        <dgm:presLayoutVars>
          <dgm:hierBranch val="init"/>
        </dgm:presLayoutVars>
      </dgm:prSet>
      <dgm:spPr/>
    </dgm:pt>
    <dgm:pt modelId="{28624E92-D8A8-4A19-B24D-72086434BF17}" type="pres">
      <dgm:prSet presAssocID="{B31EBA30-1DEF-441A-9473-251A92A9AB37}" presName="rootComposite" presStyleCnt="0"/>
      <dgm:spPr/>
    </dgm:pt>
    <dgm:pt modelId="{13F1F60A-9B7B-4D8D-A315-CDA900B285F2}" type="pres">
      <dgm:prSet presAssocID="{B31EBA30-1DEF-441A-9473-251A92A9AB37}" presName="rootText" presStyleLbl="node2" presStyleIdx="1" presStyleCnt="3" custLinFactNeighborX="-673" custLinFactNeighborY="246">
        <dgm:presLayoutVars>
          <dgm:chPref val="3"/>
        </dgm:presLayoutVars>
      </dgm:prSet>
      <dgm:spPr/>
      <dgm:t>
        <a:bodyPr/>
        <a:lstStyle/>
        <a:p>
          <a:endParaRPr lang="tr-TR"/>
        </a:p>
      </dgm:t>
    </dgm:pt>
    <dgm:pt modelId="{6A3E91C5-3B4D-4EDF-9BB4-F6D68264D1A9}" type="pres">
      <dgm:prSet presAssocID="{B31EBA30-1DEF-441A-9473-251A92A9AB37}" presName="rootConnector" presStyleLbl="node2" presStyleIdx="1" presStyleCnt="3"/>
      <dgm:spPr/>
      <dgm:t>
        <a:bodyPr/>
        <a:lstStyle/>
        <a:p>
          <a:endParaRPr lang="tr-TR"/>
        </a:p>
      </dgm:t>
    </dgm:pt>
    <dgm:pt modelId="{D45B7D1B-943E-465F-8CAE-95B7EB6AEA64}" type="pres">
      <dgm:prSet presAssocID="{B31EBA30-1DEF-441A-9473-251A92A9AB37}" presName="hierChild4" presStyleCnt="0"/>
      <dgm:spPr/>
    </dgm:pt>
    <dgm:pt modelId="{1157A379-9BDA-4C83-9A0D-EB11696CF68C}" type="pres">
      <dgm:prSet presAssocID="{B31EBA30-1DEF-441A-9473-251A92A9AB37}" presName="hierChild5" presStyleCnt="0"/>
      <dgm:spPr/>
    </dgm:pt>
    <dgm:pt modelId="{DF6F269A-5128-4A4B-81F3-8886172F5AFB}" type="pres">
      <dgm:prSet presAssocID="{036C2205-F21F-4F51-AB04-7FC528422E49}" presName="Name37" presStyleLbl="parChTrans1D2" presStyleIdx="2" presStyleCnt="3"/>
      <dgm:spPr/>
      <dgm:t>
        <a:bodyPr/>
        <a:lstStyle/>
        <a:p>
          <a:endParaRPr lang="tr-TR"/>
        </a:p>
      </dgm:t>
    </dgm:pt>
    <dgm:pt modelId="{A48E97A9-FDFC-48A4-BB15-D27C8A700D10}" type="pres">
      <dgm:prSet presAssocID="{C27C99A0-2A4B-47D0-8358-914C0DBE8840}" presName="hierRoot2" presStyleCnt="0">
        <dgm:presLayoutVars>
          <dgm:hierBranch val="init"/>
        </dgm:presLayoutVars>
      </dgm:prSet>
      <dgm:spPr/>
    </dgm:pt>
    <dgm:pt modelId="{12B4E957-DE57-4F69-8EB5-0BF3F12DDB14}" type="pres">
      <dgm:prSet presAssocID="{C27C99A0-2A4B-47D0-8358-914C0DBE8840}" presName="rootComposite" presStyleCnt="0"/>
      <dgm:spPr/>
    </dgm:pt>
    <dgm:pt modelId="{2490E8D4-984E-4EC7-84AC-BFCD6DF9BA40}" type="pres">
      <dgm:prSet presAssocID="{C27C99A0-2A4B-47D0-8358-914C0DBE8840}" presName="rootText" presStyleLbl="node2" presStyleIdx="2" presStyleCnt="3">
        <dgm:presLayoutVars>
          <dgm:chPref val="3"/>
        </dgm:presLayoutVars>
      </dgm:prSet>
      <dgm:spPr/>
      <dgm:t>
        <a:bodyPr/>
        <a:lstStyle/>
        <a:p>
          <a:endParaRPr lang="tr-TR"/>
        </a:p>
      </dgm:t>
    </dgm:pt>
    <dgm:pt modelId="{1D1E815F-4642-4356-B3B3-E21744830D3E}" type="pres">
      <dgm:prSet presAssocID="{C27C99A0-2A4B-47D0-8358-914C0DBE8840}" presName="rootConnector" presStyleLbl="node2" presStyleIdx="2" presStyleCnt="3"/>
      <dgm:spPr/>
      <dgm:t>
        <a:bodyPr/>
        <a:lstStyle/>
        <a:p>
          <a:endParaRPr lang="tr-TR"/>
        </a:p>
      </dgm:t>
    </dgm:pt>
    <dgm:pt modelId="{1D03FBCD-6957-4DA1-9C9C-B67FB7A6B21C}" type="pres">
      <dgm:prSet presAssocID="{C27C99A0-2A4B-47D0-8358-914C0DBE8840}" presName="hierChild4" presStyleCnt="0"/>
      <dgm:spPr/>
    </dgm:pt>
    <dgm:pt modelId="{B5BF5FDC-640C-41BA-B964-48A65DC2C9C2}" type="pres">
      <dgm:prSet presAssocID="{C27C99A0-2A4B-47D0-8358-914C0DBE8840}" presName="hierChild5" presStyleCnt="0"/>
      <dgm:spPr/>
    </dgm:pt>
    <dgm:pt modelId="{44242418-395E-4FAA-9A95-7A38D0759DA1}" type="pres">
      <dgm:prSet presAssocID="{C542C9D6-DFFA-4CAB-AA01-D071508F2D9A}" presName="hierChild3" presStyleCnt="0"/>
      <dgm:spPr/>
    </dgm:pt>
  </dgm:ptLst>
  <dgm:cxnLst>
    <dgm:cxn modelId="{A978D767-FA04-4743-83A9-121002FA3B03}" srcId="{04CF31A4-FB0D-4DBE-B80E-68042581BF62}" destId="{C542C9D6-DFFA-4CAB-AA01-D071508F2D9A}" srcOrd="0" destOrd="0" parTransId="{8D72C0AF-02B1-49BB-8EB8-8512F941A5DF}" sibTransId="{D31C6840-A2A4-4AF8-95AA-5FAA36097CEA}"/>
    <dgm:cxn modelId="{C1AA5863-F279-4523-8D12-9B5CF530005A}" type="presOf" srcId="{FB942841-4130-4FB9-B648-9177C0EF1A3C}" destId="{ACC8ADFB-5BE3-418C-9B96-A473F2AAAFB5}" srcOrd="0" destOrd="0" presId="urn:microsoft.com/office/officeart/2005/8/layout/orgChart1"/>
    <dgm:cxn modelId="{4DCA28C3-FF2A-4B53-9F12-D708EA5EE241}" type="presOf" srcId="{B31EBA30-1DEF-441A-9473-251A92A9AB37}" destId="{13F1F60A-9B7B-4D8D-A315-CDA900B285F2}" srcOrd="0" destOrd="0" presId="urn:microsoft.com/office/officeart/2005/8/layout/orgChart1"/>
    <dgm:cxn modelId="{2D03EBE1-7D17-4974-9647-832B771B0CB2}" type="presOf" srcId="{C27C99A0-2A4B-47D0-8358-914C0DBE8840}" destId="{2490E8D4-984E-4EC7-84AC-BFCD6DF9BA40}" srcOrd="0" destOrd="0" presId="urn:microsoft.com/office/officeart/2005/8/layout/orgChart1"/>
    <dgm:cxn modelId="{10F23663-A36F-42CD-8FF4-95AE2703621D}" type="presOf" srcId="{04CF31A4-FB0D-4DBE-B80E-68042581BF62}" destId="{CA1755E3-1153-4F1B-A56A-34ACCCB1F3D6}" srcOrd="0" destOrd="0" presId="urn:microsoft.com/office/officeart/2005/8/layout/orgChart1"/>
    <dgm:cxn modelId="{13AC4C14-017E-4603-9FC1-459F5F903E6F}" type="presOf" srcId="{C27C99A0-2A4B-47D0-8358-914C0DBE8840}" destId="{1D1E815F-4642-4356-B3B3-E21744830D3E}" srcOrd="1" destOrd="0" presId="urn:microsoft.com/office/officeart/2005/8/layout/orgChart1"/>
    <dgm:cxn modelId="{63BCAE6A-0EEB-4BA4-AC59-151B6F610E56}" type="presOf" srcId="{036C2205-F21F-4F51-AB04-7FC528422E49}" destId="{DF6F269A-5128-4A4B-81F3-8886172F5AFB}" srcOrd="0" destOrd="0" presId="urn:microsoft.com/office/officeart/2005/8/layout/orgChart1"/>
    <dgm:cxn modelId="{56A319EA-678F-4C87-BBA1-7F2851605907}" type="presOf" srcId="{F92F74E8-B542-49FF-A61B-A749E0593552}" destId="{8DE120F8-4FEE-4149-8AF2-3920388469E5}" srcOrd="1" destOrd="0" presId="urn:microsoft.com/office/officeart/2005/8/layout/orgChart1"/>
    <dgm:cxn modelId="{CB911EDD-DEE3-4135-889B-D1FFE2D35A6A}" type="presOf" srcId="{F92F74E8-B542-49FF-A61B-A749E0593552}" destId="{AA5BDF18-D1DB-4331-A80C-38931A303AF3}" srcOrd="0" destOrd="0" presId="urn:microsoft.com/office/officeart/2005/8/layout/orgChart1"/>
    <dgm:cxn modelId="{DAFC7023-F8BC-476C-89A8-C62154B7CED7}" srcId="{C542C9D6-DFFA-4CAB-AA01-D071508F2D9A}" destId="{F92F74E8-B542-49FF-A61B-A749E0593552}" srcOrd="0" destOrd="0" parTransId="{FB942841-4130-4FB9-B648-9177C0EF1A3C}" sibTransId="{06298DA6-C33C-4529-8AEC-5E36C0541B32}"/>
    <dgm:cxn modelId="{544E1ADB-8EC7-4228-A619-11A585632DC2}" type="presOf" srcId="{A7DE401B-2041-4470-91AB-BFEF50997095}" destId="{9DABE983-0428-46A1-BE0B-0FA8248EE837}" srcOrd="0" destOrd="0" presId="urn:microsoft.com/office/officeart/2005/8/layout/orgChart1"/>
    <dgm:cxn modelId="{250353D9-CDA5-4303-B13C-2965E98D3485}" type="presOf" srcId="{B31EBA30-1DEF-441A-9473-251A92A9AB37}" destId="{6A3E91C5-3B4D-4EDF-9BB4-F6D68264D1A9}" srcOrd="1" destOrd="0" presId="urn:microsoft.com/office/officeart/2005/8/layout/orgChart1"/>
    <dgm:cxn modelId="{2568C95E-66B1-4E33-82DD-9BC40FE7B7A1}" srcId="{C542C9D6-DFFA-4CAB-AA01-D071508F2D9A}" destId="{B31EBA30-1DEF-441A-9473-251A92A9AB37}" srcOrd="1" destOrd="0" parTransId="{A7DE401B-2041-4470-91AB-BFEF50997095}" sibTransId="{6237DC02-FB6C-4167-9D16-CF63331FAA20}"/>
    <dgm:cxn modelId="{7EC9084D-7345-401D-8F93-BC31EDDAD79C}" type="presOf" srcId="{C542C9D6-DFFA-4CAB-AA01-D071508F2D9A}" destId="{E896DE32-3494-4FFE-AB94-EA96C8818F4D}" srcOrd="1" destOrd="0" presId="urn:microsoft.com/office/officeart/2005/8/layout/orgChart1"/>
    <dgm:cxn modelId="{FC88FC21-F759-4638-970D-BF0CCD72924B}" srcId="{C542C9D6-DFFA-4CAB-AA01-D071508F2D9A}" destId="{C27C99A0-2A4B-47D0-8358-914C0DBE8840}" srcOrd="2" destOrd="0" parTransId="{036C2205-F21F-4F51-AB04-7FC528422E49}" sibTransId="{118791C6-25A8-4524-8E59-49D5BE56855B}"/>
    <dgm:cxn modelId="{F084AA05-CFAB-4711-B8FD-A5E6315DA34C}" type="presOf" srcId="{C542C9D6-DFFA-4CAB-AA01-D071508F2D9A}" destId="{389C762C-3F99-4E01-89DB-A8A6D1B671A7}" srcOrd="0" destOrd="0" presId="urn:microsoft.com/office/officeart/2005/8/layout/orgChart1"/>
    <dgm:cxn modelId="{82B09D02-3BEB-46AE-B0F3-9A18D60051D0}" type="presParOf" srcId="{CA1755E3-1153-4F1B-A56A-34ACCCB1F3D6}" destId="{B48F4EF8-D2F6-4467-B990-5833F6FB56B9}" srcOrd="0" destOrd="0" presId="urn:microsoft.com/office/officeart/2005/8/layout/orgChart1"/>
    <dgm:cxn modelId="{CA485D5C-0E92-4037-9399-2691FB4180B3}" type="presParOf" srcId="{B48F4EF8-D2F6-4467-B990-5833F6FB56B9}" destId="{E5E8021C-4656-4C73-B5E9-EAB54491DBD5}" srcOrd="0" destOrd="0" presId="urn:microsoft.com/office/officeart/2005/8/layout/orgChart1"/>
    <dgm:cxn modelId="{D058C602-B7AC-4E64-8BA3-0D33839A503D}" type="presParOf" srcId="{E5E8021C-4656-4C73-B5E9-EAB54491DBD5}" destId="{389C762C-3F99-4E01-89DB-A8A6D1B671A7}" srcOrd="0" destOrd="0" presId="urn:microsoft.com/office/officeart/2005/8/layout/orgChart1"/>
    <dgm:cxn modelId="{881495D1-3FE7-4EFA-AE9B-F85E2B7CD389}" type="presParOf" srcId="{E5E8021C-4656-4C73-B5E9-EAB54491DBD5}" destId="{E896DE32-3494-4FFE-AB94-EA96C8818F4D}" srcOrd="1" destOrd="0" presId="urn:microsoft.com/office/officeart/2005/8/layout/orgChart1"/>
    <dgm:cxn modelId="{ADA2BA29-1C20-408B-9E88-E701477DD860}" type="presParOf" srcId="{B48F4EF8-D2F6-4467-B990-5833F6FB56B9}" destId="{58EECD3B-BE0D-4932-A61A-494E60B56C7B}" srcOrd="1" destOrd="0" presId="urn:microsoft.com/office/officeart/2005/8/layout/orgChart1"/>
    <dgm:cxn modelId="{E50E0C1C-0A9B-4CC3-B321-2DBFC885468E}" type="presParOf" srcId="{58EECD3B-BE0D-4932-A61A-494E60B56C7B}" destId="{ACC8ADFB-5BE3-418C-9B96-A473F2AAAFB5}" srcOrd="0" destOrd="0" presId="urn:microsoft.com/office/officeart/2005/8/layout/orgChart1"/>
    <dgm:cxn modelId="{49D09193-B61D-4C66-A156-925B0F7E7156}" type="presParOf" srcId="{58EECD3B-BE0D-4932-A61A-494E60B56C7B}" destId="{03576C7B-DD3B-4DCA-9D5E-3443977502BF}" srcOrd="1" destOrd="0" presId="urn:microsoft.com/office/officeart/2005/8/layout/orgChart1"/>
    <dgm:cxn modelId="{8416F536-E65D-4CAA-806A-09122B7BD20D}" type="presParOf" srcId="{03576C7B-DD3B-4DCA-9D5E-3443977502BF}" destId="{DF786135-28EE-4C12-B587-0728C870484C}" srcOrd="0" destOrd="0" presId="urn:microsoft.com/office/officeart/2005/8/layout/orgChart1"/>
    <dgm:cxn modelId="{E3F39CA0-7A6E-4B20-8F9F-37CABB10B6A3}" type="presParOf" srcId="{DF786135-28EE-4C12-B587-0728C870484C}" destId="{AA5BDF18-D1DB-4331-A80C-38931A303AF3}" srcOrd="0" destOrd="0" presId="urn:microsoft.com/office/officeart/2005/8/layout/orgChart1"/>
    <dgm:cxn modelId="{FDA2DF48-ED91-4DD4-8667-AD6330B7196E}" type="presParOf" srcId="{DF786135-28EE-4C12-B587-0728C870484C}" destId="{8DE120F8-4FEE-4149-8AF2-3920388469E5}" srcOrd="1" destOrd="0" presId="urn:microsoft.com/office/officeart/2005/8/layout/orgChart1"/>
    <dgm:cxn modelId="{F19DAF9D-10DE-4C7E-82DD-3019D35DBE93}" type="presParOf" srcId="{03576C7B-DD3B-4DCA-9D5E-3443977502BF}" destId="{6BD79955-0125-4F88-8372-937DD3B1F207}" srcOrd="1" destOrd="0" presId="urn:microsoft.com/office/officeart/2005/8/layout/orgChart1"/>
    <dgm:cxn modelId="{8A950E82-5EBB-4C38-BCD8-B353361741FB}" type="presParOf" srcId="{03576C7B-DD3B-4DCA-9D5E-3443977502BF}" destId="{F97D2F4B-FD6B-456F-B83D-CF35FCEFC0E3}" srcOrd="2" destOrd="0" presId="urn:microsoft.com/office/officeart/2005/8/layout/orgChart1"/>
    <dgm:cxn modelId="{DFF22325-3D81-45A3-B8F3-1E191B5E28D7}" type="presParOf" srcId="{58EECD3B-BE0D-4932-A61A-494E60B56C7B}" destId="{9DABE983-0428-46A1-BE0B-0FA8248EE837}" srcOrd="2" destOrd="0" presId="urn:microsoft.com/office/officeart/2005/8/layout/orgChart1"/>
    <dgm:cxn modelId="{AF58B4F5-31FD-40A6-B9DD-64D386EEF79D}" type="presParOf" srcId="{58EECD3B-BE0D-4932-A61A-494E60B56C7B}" destId="{E9E9980E-FC7F-480D-A5CE-500A7FD9652E}" srcOrd="3" destOrd="0" presId="urn:microsoft.com/office/officeart/2005/8/layout/orgChart1"/>
    <dgm:cxn modelId="{D3F7C431-3EC1-433E-8DB7-B6FA7ED0524D}" type="presParOf" srcId="{E9E9980E-FC7F-480D-A5CE-500A7FD9652E}" destId="{28624E92-D8A8-4A19-B24D-72086434BF17}" srcOrd="0" destOrd="0" presId="urn:microsoft.com/office/officeart/2005/8/layout/orgChart1"/>
    <dgm:cxn modelId="{3A264BA3-4E26-4D37-8108-818B5CE11DFF}" type="presParOf" srcId="{28624E92-D8A8-4A19-B24D-72086434BF17}" destId="{13F1F60A-9B7B-4D8D-A315-CDA900B285F2}" srcOrd="0" destOrd="0" presId="urn:microsoft.com/office/officeart/2005/8/layout/orgChart1"/>
    <dgm:cxn modelId="{F1AA5B49-B6A4-461C-8A8F-A383FE62E34A}" type="presParOf" srcId="{28624E92-D8A8-4A19-B24D-72086434BF17}" destId="{6A3E91C5-3B4D-4EDF-9BB4-F6D68264D1A9}" srcOrd="1" destOrd="0" presId="urn:microsoft.com/office/officeart/2005/8/layout/orgChart1"/>
    <dgm:cxn modelId="{23C2CB78-E473-4358-AFF4-245C4D11C61B}" type="presParOf" srcId="{E9E9980E-FC7F-480D-A5CE-500A7FD9652E}" destId="{D45B7D1B-943E-465F-8CAE-95B7EB6AEA64}" srcOrd="1" destOrd="0" presId="urn:microsoft.com/office/officeart/2005/8/layout/orgChart1"/>
    <dgm:cxn modelId="{E31E1DE9-0E10-41E7-81E6-8B16C2F99C3D}" type="presParOf" srcId="{E9E9980E-FC7F-480D-A5CE-500A7FD9652E}" destId="{1157A379-9BDA-4C83-9A0D-EB11696CF68C}" srcOrd="2" destOrd="0" presId="urn:microsoft.com/office/officeart/2005/8/layout/orgChart1"/>
    <dgm:cxn modelId="{D063B126-3F31-46B9-98ED-4D536E4FD5E9}" type="presParOf" srcId="{58EECD3B-BE0D-4932-A61A-494E60B56C7B}" destId="{DF6F269A-5128-4A4B-81F3-8886172F5AFB}" srcOrd="4" destOrd="0" presId="urn:microsoft.com/office/officeart/2005/8/layout/orgChart1"/>
    <dgm:cxn modelId="{48FC4284-2C64-40FE-8B24-5971CA7E1AF0}" type="presParOf" srcId="{58EECD3B-BE0D-4932-A61A-494E60B56C7B}" destId="{A48E97A9-FDFC-48A4-BB15-D27C8A700D10}" srcOrd="5" destOrd="0" presId="urn:microsoft.com/office/officeart/2005/8/layout/orgChart1"/>
    <dgm:cxn modelId="{B8255F52-3C0D-4C65-B48C-8CD84FE282D0}" type="presParOf" srcId="{A48E97A9-FDFC-48A4-BB15-D27C8A700D10}" destId="{12B4E957-DE57-4F69-8EB5-0BF3F12DDB14}" srcOrd="0" destOrd="0" presId="urn:microsoft.com/office/officeart/2005/8/layout/orgChart1"/>
    <dgm:cxn modelId="{744EE70C-10FE-4727-A832-E1198331D452}" type="presParOf" srcId="{12B4E957-DE57-4F69-8EB5-0BF3F12DDB14}" destId="{2490E8D4-984E-4EC7-84AC-BFCD6DF9BA40}" srcOrd="0" destOrd="0" presId="urn:microsoft.com/office/officeart/2005/8/layout/orgChart1"/>
    <dgm:cxn modelId="{077CEF7C-9187-4A46-A1A3-14B892ADC387}" type="presParOf" srcId="{12B4E957-DE57-4F69-8EB5-0BF3F12DDB14}" destId="{1D1E815F-4642-4356-B3B3-E21744830D3E}" srcOrd="1" destOrd="0" presId="urn:microsoft.com/office/officeart/2005/8/layout/orgChart1"/>
    <dgm:cxn modelId="{DA02E441-6A20-4D5D-AC60-943076D1812D}" type="presParOf" srcId="{A48E97A9-FDFC-48A4-BB15-D27C8A700D10}" destId="{1D03FBCD-6957-4DA1-9C9C-B67FB7A6B21C}" srcOrd="1" destOrd="0" presId="urn:microsoft.com/office/officeart/2005/8/layout/orgChart1"/>
    <dgm:cxn modelId="{19BEC3C5-A6C0-45A7-895D-D52B1A9692A7}" type="presParOf" srcId="{A48E97A9-FDFC-48A4-BB15-D27C8A700D10}" destId="{B5BF5FDC-640C-41BA-B964-48A65DC2C9C2}" srcOrd="2" destOrd="0" presId="urn:microsoft.com/office/officeart/2005/8/layout/orgChart1"/>
    <dgm:cxn modelId="{17F5C717-3BD3-4A43-B174-E525A67E5F5F}" type="presParOf" srcId="{B48F4EF8-D2F6-4467-B990-5833F6FB56B9}" destId="{44242418-395E-4FAA-9A95-7A38D0759D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269A-5128-4A4B-81F3-8886172F5AFB}">
      <dsp:nvSpPr>
        <dsp:cNvPr id="0" name=""/>
        <dsp:cNvSpPr/>
      </dsp:nvSpPr>
      <dsp:spPr>
        <a:xfrm>
          <a:off x="4114799" y="1851602"/>
          <a:ext cx="2911251" cy="505258"/>
        </a:xfrm>
        <a:custGeom>
          <a:avLst/>
          <a:gdLst/>
          <a:ahLst/>
          <a:cxnLst/>
          <a:rect l="0" t="0" r="0" b="0"/>
          <a:pathLst>
            <a:path>
              <a:moveTo>
                <a:pt x="0" y="0"/>
              </a:moveTo>
              <a:lnTo>
                <a:pt x="0" y="252629"/>
              </a:lnTo>
              <a:lnTo>
                <a:pt x="2911251" y="252629"/>
              </a:lnTo>
              <a:lnTo>
                <a:pt x="2911251" y="5052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BE983-0428-46A1-BE0B-0FA8248EE837}">
      <dsp:nvSpPr>
        <dsp:cNvPr id="0" name=""/>
        <dsp:cNvSpPr/>
      </dsp:nvSpPr>
      <dsp:spPr>
        <a:xfrm>
          <a:off x="4052887" y="1851602"/>
          <a:ext cx="91440" cy="508217"/>
        </a:xfrm>
        <a:custGeom>
          <a:avLst/>
          <a:gdLst/>
          <a:ahLst/>
          <a:cxnLst/>
          <a:rect l="0" t="0" r="0" b="0"/>
          <a:pathLst>
            <a:path>
              <a:moveTo>
                <a:pt x="61912" y="0"/>
              </a:moveTo>
              <a:lnTo>
                <a:pt x="61912" y="255588"/>
              </a:lnTo>
              <a:lnTo>
                <a:pt x="45720" y="255588"/>
              </a:lnTo>
              <a:lnTo>
                <a:pt x="45720" y="50821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8ADFB-5BE3-418C-9B96-A473F2AAAFB5}">
      <dsp:nvSpPr>
        <dsp:cNvPr id="0" name=""/>
        <dsp:cNvSpPr/>
      </dsp:nvSpPr>
      <dsp:spPr>
        <a:xfrm>
          <a:off x="1203548" y="1851602"/>
          <a:ext cx="2911251" cy="505258"/>
        </a:xfrm>
        <a:custGeom>
          <a:avLst/>
          <a:gdLst/>
          <a:ahLst/>
          <a:cxnLst/>
          <a:rect l="0" t="0" r="0" b="0"/>
          <a:pathLst>
            <a:path>
              <a:moveTo>
                <a:pt x="2911251" y="0"/>
              </a:moveTo>
              <a:lnTo>
                <a:pt x="2911251" y="252629"/>
              </a:lnTo>
              <a:lnTo>
                <a:pt x="0" y="252629"/>
              </a:lnTo>
              <a:lnTo>
                <a:pt x="0" y="50525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C762C-3F99-4E01-89DB-A8A6D1B671A7}">
      <dsp:nvSpPr>
        <dsp:cNvPr id="0" name=""/>
        <dsp:cNvSpPr/>
      </dsp:nvSpPr>
      <dsp:spPr>
        <a:xfrm>
          <a:off x="2911803" y="648605"/>
          <a:ext cx="2405992" cy="1202996"/>
        </a:xfrm>
        <a:prstGeom prst="rect">
          <a:avLst/>
        </a:prstGeom>
        <a:no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smtClean="0">
              <a:solidFill>
                <a:srgbClr val="C00000"/>
              </a:solidFill>
            </a:rPr>
            <a:t>Erasmus+</a:t>
          </a:r>
          <a:endParaRPr lang="tr-TR" sz="3600" b="1" kern="1200" dirty="0">
            <a:solidFill>
              <a:srgbClr val="C00000"/>
            </a:solidFill>
          </a:endParaRPr>
        </a:p>
      </dsp:txBody>
      <dsp:txXfrm>
        <a:off x="2911803" y="648605"/>
        <a:ext cx="2405992" cy="1202996"/>
      </dsp:txXfrm>
    </dsp:sp>
    <dsp:sp modelId="{AA5BDF18-D1DB-4331-A80C-38931A303AF3}">
      <dsp:nvSpPr>
        <dsp:cNvPr id="0" name=""/>
        <dsp:cNvSpPr/>
      </dsp:nvSpPr>
      <dsp:spPr>
        <a:xfrm>
          <a:off x="552" y="2356860"/>
          <a:ext cx="2405992" cy="1202996"/>
        </a:xfrm>
        <a:prstGeom prst="rect">
          <a:avLst/>
        </a:prstGeom>
        <a:noFill/>
        <a:ln>
          <a:noFill/>
        </a:ln>
        <a:effectLst>
          <a:outerShdw blurRad="40000" dist="23000" dir="5400000" rotWithShape="0">
            <a:schemeClr val="tx1">
              <a:alpha val="35000"/>
            </a:scheme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tx1"/>
              </a:solidFill>
            </a:rPr>
            <a:t>KA</a:t>
          </a:r>
          <a:r>
            <a:rPr lang="tr-TR" sz="2800" b="1" kern="1200" dirty="0" smtClean="0">
              <a:solidFill>
                <a:schemeClr val="tx1"/>
              </a:solidFill>
              <a:latin typeface="Calibri" pitchFamily="34" charset="0"/>
            </a:rPr>
            <a:t>1</a:t>
          </a:r>
        </a:p>
        <a:p>
          <a:pPr lvl="0" algn="ctr" defTabSz="1244600">
            <a:lnSpc>
              <a:spcPct val="90000"/>
            </a:lnSpc>
            <a:spcBef>
              <a:spcPct val="0"/>
            </a:spcBef>
            <a:spcAft>
              <a:spcPct val="35000"/>
            </a:spcAft>
          </a:pPr>
          <a:r>
            <a:rPr lang="tr-TR" sz="1800" b="1" kern="1200" dirty="0" smtClean="0">
              <a:solidFill>
                <a:schemeClr val="tx1"/>
              </a:solidFill>
            </a:rPr>
            <a:t>(Bireylerin Öğrenme Hareketliliği)</a:t>
          </a:r>
          <a:endParaRPr lang="tr-TR" sz="1800" b="1" kern="1200" dirty="0">
            <a:solidFill>
              <a:schemeClr val="tx1"/>
            </a:solidFill>
          </a:endParaRPr>
        </a:p>
      </dsp:txBody>
      <dsp:txXfrm>
        <a:off x="552" y="2356860"/>
        <a:ext cx="2405992" cy="1202996"/>
      </dsp:txXfrm>
    </dsp:sp>
    <dsp:sp modelId="{13F1F60A-9B7B-4D8D-A315-CDA900B285F2}">
      <dsp:nvSpPr>
        <dsp:cNvPr id="0" name=""/>
        <dsp:cNvSpPr/>
      </dsp:nvSpPr>
      <dsp:spPr>
        <a:xfrm>
          <a:off x="2895611" y="2359820"/>
          <a:ext cx="2405992" cy="1202996"/>
        </a:xfrm>
        <a:prstGeom prst="rect">
          <a:avLst/>
        </a:prstGeom>
        <a:no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tx1"/>
              </a:solidFill>
            </a:rPr>
            <a:t>KA</a:t>
          </a:r>
          <a:r>
            <a:rPr lang="tr-TR" sz="2800" b="1" kern="1200" dirty="0" smtClean="0">
              <a:solidFill>
                <a:schemeClr val="tx1"/>
              </a:solidFill>
              <a:latin typeface="Calibri" pitchFamily="34" charset="0"/>
            </a:rPr>
            <a:t>2</a:t>
          </a:r>
          <a:endParaRPr lang="tr-TR" sz="2400" b="1" kern="1200" dirty="0" smtClean="0">
            <a:solidFill>
              <a:schemeClr val="tx1"/>
            </a:solidFill>
            <a:latin typeface="Calibri" pitchFamily="34" charset="0"/>
          </a:endParaRPr>
        </a:p>
        <a:p>
          <a:pPr lvl="0" algn="ctr" defTabSz="1244600">
            <a:lnSpc>
              <a:spcPct val="90000"/>
            </a:lnSpc>
            <a:spcBef>
              <a:spcPct val="0"/>
            </a:spcBef>
            <a:spcAft>
              <a:spcPct val="35000"/>
            </a:spcAft>
          </a:pPr>
          <a:r>
            <a:rPr lang="tr-TR" sz="1800" b="1" kern="1200" dirty="0" smtClean="0">
              <a:solidFill>
                <a:schemeClr val="tx1"/>
              </a:solidFill>
            </a:rPr>
            <a:t>(Stratejik Ortaklıklar)</a:t>
          </a:r>
          <a:endParaRPr lang="tr-TR" sz="1800" b="1" kern="1200" dirty="0">
            <a:solidFill>
              <a:schemeClr val="tx1"/>
            </a:solidFill>
          </a:endParaRPr>
        </a:p>
      </dsp:txBody>
      <dsp:txXfrm>
        <a:off x="2895611" y="2359820"/>
        <a:ext cx="2405992" cy="1202996"/>
      </dsp:txXfrm>
    </dsp:sp>
    <dsp:sp modelId="{2490E8D4-984E-4EC7-84AC-BFCD6DF9BA40}">
      <dsp:nvSpPr>
        <dsp:cNvPr id="0" name=""/>
        <dsp:cNvSpPr/>
      </dsp:nvSpPr>
      <dsp:spPr>
        <a:xfrm>
          <a:off x="5823054" y="2356860"/>
          <a:ext cx="2405992" cy="1202996"/>
        </a:xfrm>
        <a:prstGeom prst="rect">
          <a:avLst/>
        </a:prstGeom>
        <a:noFill/>
        <a:ln>
          <a:noFill/>
        </a:ln>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solidFill>
                <a:schemeClr val="tx1"/>
              </a:solidFill>
            </a:rPr>
            <a:t>KA</a:t>
          </a:r>
          <a:r>
            <a:rPr lang="tr-TR" sz="2800" b="1" kern="1200" dirty="0" smtClean="0">
              <a:solidFill>
                <a:schemeClr val="tx1"/>
              </a:solidFill>
              <a:latin typeface="Calibri" pitchFamily="34" charset="0"/>
            </a:rPr>
            <a:t>3</a:t>
          </a:r>
        </a:p>
        <a:p>
          <a:pPr lvl="0" algn="ctr" defTabSz="1244600">
            <a:lnSpc>
              <a:spcPct val="90000"/>
            </a:lnSpc>
            <a:spcBef>
              <a:spcPct val="0"/>
            </a:spcBef>
            <a:spcAft>
              <a:spcPct val="35000"/>
            </a:spcAft>
          </a:pPr>
          <a:r>
            <a:rPr lang="tr-TR" sz="1800" b="1" kern="1200" dirty="0" smtClean="0">
              <a:solidFill>
                <a:schemeClr val="tx1"/>
              </a:solidFill>
            </a:rPr>
            <a:t>(Politika Reformu)</a:t>
          </a:r>
          <a:endParaRPr lang="tr-TR" sz="1800" b="1" kern="1200" dirty="0">
            <a:solidFill>
              <a:schemeClr val="tx1"/>
            </a:solidFill>
          </a:endParaRPr>
        </a:p>
      </dsp:txBody>
      <dsp:txXfrm>
        <a:off x="5823054" y="2356860"/>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Date Placeholder 2"/>
          <p:cNvSpPr>
            <a:spLocks noGrp="1"/>
          </p:cNvSpPr>
          <p:nvPr>
            <p:ph type="dt" sz="quarter" idx="1"/>
          </p:nvPr>
        </p:nvSpPr>
        <p:spPr>
          <a:xfrm>
            <a:off x="5592763" y="0"/>
            <a:ext cx="4279900" cy="339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21F327-C75E-444B-A05F-B86B56DC0E82}" type="datetimeFigureOut">
              <a:rPr lang="tr-TR"/>
              <a:pPr>
                <a:defRPr/>
              </a:pPr>
              <a:t>26.11.2018</a:t>
            </a:fld>
            <a:endParaRPr lang="tr-TR"/>
          </a:p>
        </p:txBody>
      </p:sp>
      <p:sp>
        <p:nvSpPr>
          <p:cNvPr id="4" name="Footer Placeholder 3"/>
          <p:cNvSpPr>
            <a:spLocks noGrp="1"/>
          </p:cNvSpPr>
          <p:nvPr>
            <p:ph type="ftr" sz="quarter" idx="2"/>
          </p:nvPr>
        </p:nvSpPr>
        <p:spPr>
          <a:xfrm>
            <a:off x="0" y="6456363"/>
            <a:ext cx="4278313"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ide Number Placeholder 4"/>
          <p:cNvSpPr>
            <a:spLocks noGrp="1"/>
          </p:cNvSpPr>
          <p:nvPr>
            <p:ph type="sldNum" sz="quarter" idx="3"/>
          </p:nvPr>
        </p:nvSpPr>
        <p:spPr>
          <a:xfrm>
            <a:off x="5592763" y="6456363"/>
            <a:ext cx="4279900" cy="33972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5AF435-EFCB-4F35-BA90-ABDDE4C234AB}" type="slidenum">
              <a:rPr lang="tr-TR"/>
              <a:pPr>
                <a:defRPr/>
              </a:pPr>
              <a:t>‹#›</a:t>
            </a:fld>
            <a:endParaRPr lang="tr-TR"/>
          </a:p>
        </p:txBody>
      </p:sp>
    </p:spTree>
    <p:extLst>
      <p:ext uri="{BB962C8B-B14F-4D97-AF65-F5344CB8AC3E}">
        <p14:creationId xmlns:p14="http://schemas.microsoft.com/office/powerpoint/2010/main" val="378889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313"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592763" y="0"/>
            <a:ext cx="4279900" cy="33972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641FF30-FEB4-4315-A4EE-5738A9D796B8}" type="datetimeFigureOut">
              <a:rPr lang="en-US"/>
              <a:pPr>
                <a:defRPr/>
              </a:pPr>
              <a:t>11/26/2018</a:t>
            </a:fld>
            <a:endParaRPr lang="en-US"/>
          </a:p>
        </p:txBody>
      </p:sp>
      <p:sp>
        <p:nvSpPr>
          <p:cNvPr id="4" name="Slide Image Placeholder 3"/>
          <p:cNvSpPr>
            <a:spLocks noGrp="1" noRot="1" noChangeAspect="1"/>
          </p:cNvSpPr>
          <p:nvPr>
            <p:ph type="sldImg" idx="2"/>
          </p:nvPr>
        </p:nvSpPr>
        <p:spPr>
          <a:xfrm>
            <a:off x="3236913" y="509588"/>
            <a:ext cx="3400425" cy="25495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87425" y="3228975"/>
            <a:ext cx="7899400" cy="3059113"/>
          </a:xfrm>
          <a:prstGeom prst="rect">
            <a:avLst/>
          </a:prstGeom>
        </p:spPr>
        <p:txBody>
          <a:bodyPr vert="horz" lIns="91440" tIns="45720" rIns="91440" bIns="45720" rtlCol="0">
            <a:normAutofit/>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a:p>
        </p:txBody>
      </p:sp>
      <p:sp>
        <p:nvSpPr>
          <p:cNvPr id="6" name="Footer Placeholder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592763" y="6456363"/>
            <a:ext cx="4279900" cy="33972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432C34B-CD81-465B-9070-920D825CBACB}" type="slidenum">
              <a:rPr lang="en-US"/>
              <a:pPr>
                <a:defRPr/>
              </a:pPr>
              <a:t>‹#›</a:t>
            </a:fld>
            <a:endParaRPr lang="en-US"/>
          </a:p>
        </p:txBody>
      </p:sp>
    </p:spTree>
    <p:extLst>
      <p:ext uri="{BB962C8B-B14F-4D97-AF65-F5344CB8AC3E}">
        <p14:creationId xmlns:p14="http://schemas.microsoft.com/office/powerpoint/2010/main" val="392478594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Slayt Görüntüsü Yer Tutucusu"/>
          <p:cNvSpPr>
            <a:spLocks noGrp="1" noRot="1" noChangeAspect="1"/>
          </p:cNvSpPr>
          <p:nvPr>
            <p:ph type="sldImg"/>
          </p:nvPr>
        </p:nvSpPr>
        <p:spPr bwMode="auto">
          <a:noFill/>
          <a:ln>
            <a:solidFill>
              <a:srgbClr val="000000"/>
            </a:solidFill>
            <a:miter lim="800000"/>
            <a:headEnd/>
            <a:tailEnd/>
          </a:ln>
        </p:spPr>
      </p:sp>
      <p:sp>
        <p:nvSpPr>
          <p:cNvPr id="1638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638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21FCFA-02F1-423F-9783-5EF8E7F391C1}" type="slidenum">
              <a:rPr lang="en-US">
                <a:cs typeface="Arial" charset="0"/>
              </a:rPr>
              <a:pPr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54370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827742-B08E-45CF-AB3C-1E7CE9176440}"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272756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C2B43B-CCCA-4DA1-9C1A-A1E1E14010C4}"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313409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Slayt Görüntüsü Yer Tutucusu"/>
          <p:cNvSpPr>
            <a:spLocks noGrp="1" noRot="1" noChangeAspect="1"/>
          </p:cNvSpPr>
          <p:nvPr>
            <p:ph type="sldImg"/>
          </p:nvPr>
        </p:nvSpPr>
        <p:spPr bwMode="auto">
          <a:noFill/>
          <a:ln>
            <a:solidFill>
              <a:srgbClr val="000000"/>
            </a:solidFill>
            <a:miter lim="800000"/>
            <a:headEnd/>
            <a:tailEnd/>
          </a:ln>
        </p:spPr>
      </p:sp>
      <p:sp>
        <p:nvSpPr>
          <p:cNvPr id="1638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638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21FCFA-02F1-423F-9783-5EF8E7F391C1}" type="slidenum">
              <a:rPr lang="en-US">
                <a:cs typeface="Arial" charset="0"/>
              </a:rPr>
              <a:pPr fontAlgn="base">
                <a:spcBef>
                  <a:spcPct val="0"/>
                </a:spcBef>
                <a:spcAft>
                  <a:spcPct val="0"/>
                </a:spcAft>
              </a:pPr>
              <a:t>39</a:t>
            </a:fld>
            <a:endParaRPr lang="en-US">
              <a:cs typeface="Arial" charset="0"/>
            </a:endParaRPr>
          </a:p>
        </p:txBody>
      </p:sp>
    </p:spTree>
    <p:extLst>
      <p:ext uri="{BB962C8B-B14F-4D97-AF65-F5344CB8AC3E}">
        <p14:creationId xmlns:p14="http://schemas.microsoft.com/office/powerpoint/2010/main" val="418153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37D1EE-ADAB-4FA2-A04B-022EA378690D}" type="slidenum">
              <a:rPr lang="en-US">
                <a:cs typeface="Arial" charset="0"/>
              </a:rPr>
              <a:pPr fontAlgn="base">
                <a:spcBef>
                  <a:spcPct val="0"/>
                </a:spcBef>
                <a:spcAft>
                  <a:spcPct val="0"/>
                </a:spcAft>
              </a:pPr>
              <a:t>55</a:t>
            </a:fld>
            <a:endParaRPr lang="en-US">
              <a:cs typeface="Arial" charset="0"/>
            </a:endParaRPr>
          </a:p>
        </p:txBody>
      </p:sp>
    </p:spTree>
    <p:extLst>
      <p:ext uri="{BB962C8B-B14F-4D97-AF65-F5344CB8AC3E}">
        <p14:creationId xmlns:p14="http://schemas.microsoft.com/office/powerpoint/2010/main" val="405833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7EB6FE2-FAFC-42DE-ACBB-47D39C1314CC}" type="slidenum">
              <a:rPr lang="tr-TR" smtClean="0"/>
              <a:pPr/>
              <a:t>72</a:t>
            </a:fld>
            <a:endParaRPr lang="tr-TR" dirty="0"/>
          </a:p>
        </p:txBody>
      </p:sp>
    </p:spTree>
    <p:extLst>
      <p:ext uri="{BB962C8B-B14F-4D97-AF65-F5344CB8AC3E}">
        <p14:creationId xmlns:p14="http://schemas.microsoft.com/office/powerpoint/2010/main" val="192408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Slayt Görüntüsü Yer Tutucusu"/>
          <p:cNvSpPr>
            <a:spLocks noGrp="1" noRot="1" noChangeAspect="1"/>
          </p:cNvSpPr>
          <p:nvPr>
            <p:ph type="sldImg"/>
          </p:nvPr>
        </p:nvSpPr>
        <p:spPr bwMode="auto">
          <a:noFill/>
          <a:ln>
            <a:solidFill>
              <a:srgbClr val="000000"/>
            </a:solidFill>
            <a:miter lim="800000"/>
            <a:headEnd/>
            <a:tailEnd/>
          </a:ln>
        </p:spPr>
      </p:sp>
      <p:sp>
        <p:nvSpPr>
          <p:cNvPr id="1638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638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21FCFA-02F1-423F-9783-5EF8E7F391C1}" type="slidenum">
              <a:rPr lang="en-US">
                <a:cs typeface="Arial" charset="0"/>
              </a:rPr>
              <a:pPr fontAlgn="base">
                <a:spcBef>
                  <a:spcPct val="0"/>
                </a:spcBef>
                <a:spcAft>
                  <a:spcPct val="0"/>
                </a:spcAft>
              </a:pPr>
              <a:t>73</a:t>
            </a:fld>
            <a:endParaRPr lang="en-US">
              <a:cs typeface="Arial" charset="0"/>
            </a:endParaRPr>
          </a:p>
        </p:txBody>
      </p:sp>
    </p:spTree>
    <p:extLst>
      <p:ext uri="{BB962C8B-B14F-4D97-AF65-F5344CB8AC3E}">
        <p14:creationId xmlns:p14="http://schemas.microsoft.com/office/powerpoint/2010/main" val="398811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Slayt Görüntüsü Yer Tutucusu"/>
          <p:cNvSpPr>
            <a:spLocks noGrp="1" noRot="1" noChangeAspect="1"/>
          </p:cNvSpPr>
          <p:nvPr>
            <p:ph type="sldImg"/>
          </p:nvPr>
        </p:nvSpPr>
        <p:spPr bwMode="auto">
          <a:noFill/>
          <a:ln>
            <a:solidFill>
              <a:srgbClr val="000000"/>
            </a:solidFill>
            <a:miter lim="800000"/>
            <a:headEnd/>
            <a:tailEnd/>
          </a:ln>
        </p:spPr>
      </p:sp>
      <p:sp>
        <p:nvSpPr>
          <p:cNvPr id="16386"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16387"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21FCFA-02F1-423F-9783-5EF8E7F391C1}" type="slidenum">
              <a:rPr lang="en-US">
                <a:cs typeface="Arial" charset="0"/>
              </a:rPr>
              <a:pPr fontAlgn="base">
                <a:spcBef>
                  <a:spcPct val="0"/>
                </a:spcBef>
                <a:spcAft>
                  <a:spcPct val="0"/>
                </a:spcAft>
              </a:pPr>
              <a:t>100</a:t>
            </a:fld>
            <a:endParaRPr lang="en-US">
              <a:cs typeface="Arial" charset="0"/>
            </a:endParaRPr>
          </a:p>
        </p:txBody>
      </p:sp>
    </p:spTree>
    <p:extLst>
      <p:ext uri="{BB962C8B-B14F-4D97-AF65-F5344CB8AC3E}">
        <p14:creationId xmlns:p14="http://schemas.microsoft.com/office/powerpoint/2010/main" val="734180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pPr>
              <a:defRPr/>
            </a:pPr>
            <a:fld id="{5F55DE1C-8C6E-4815-AC5F-A6298A76A0A7}" type="datetime1">
              <a:rPr lang="en-US" smtClean="0"/>
              <a:t>11/26/2018</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pPr>
              <a:defRPr/>
            </a:pPr>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pPr>
              <a:defRPr/>
            </a:pPr>
            <a:fld id="{9705398F-9308-4E5F-9242-2DEB72531A1D}" type="slidenum">
              <a:rPr lang="en-US" smtClean="0"/>
              <a:pPr>
                <a:defRPr/>
              </a:pPr>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E606447A-5F4F-45F7-B079-D5E3F714CF5E}" type="datetime1">
              <a:rPr lang="en-US" smtClean="0"/>
              <a:t>11/26/2018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A3614D-704E-4817-B2E7-0EAD0E69A4D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50BBB6B5-F420-4B82-B5F5-4354A0B9063C}" type="datetime1">
              <a:rPr lang="en-US" smtClean="0"/>
              <a:t>11/26/2018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BE1956-8A6D-46CC-BFDE-4DA65E73559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fld id="{479B64B3-76FC-420E-8F9B-37BA459A1A33}" type="datetime1">
              <a:rPr lang="en-US" smtClean="0"/>
              <a:t>11/26/2018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B8B09E-EAC7-45E0-B117-EF982194667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6F5C214F-95D8-4BFA-B36F-397531246C6B}" type="datetime1">
              <a:rPr lang="en-US" smtClean="0"/>
              <a:t>11/26/2018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F35623-3F88-4703-B769-9B9CD1F8BFF5}"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fld id="{59538B8D-4720-40D3-8BE5-55CB5F7E0F26}" type="datetime1">
              <a:rPr lang="en-US" smtClean="0"/>
              <a:t>11/26/2018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CF8AC9-1071-417B-81D2-290F4F0CBFEC}" type="slidenum">
              <a:rPr lang="en-US" smtClean="0"/>
              <a:pPr>
                <a:defRPr/>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pPr>
              <a:defRPr/>
            </a:pPr>
            <a:fld id="{7241A1BE-ADB4-4513-806A-7AEA65AA4133}" type="datetime1">
              <a:rPr lang="en-US" smtClean="0"/>
              <a:t>11/26/2018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2B8FF8-1977-41E3-85C7-B833941359EA}" type="slidenum">
              <a:rPr lang="en-US" smtClean="0"/>
              <a:pPr>
                <a:defRPr/>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fld id="{63F0FCD0-238A-44B4-8705-AA5EDD5972E6}" type="datetime1">
              <a:rPr lang="en-US" smtClean="0"/>
              <a:t>11/26/2018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E523EF4-24D5-4F35-A7E3-7C43414A96E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9B906-ACB9-4572-B339-6FF8B4994DD9}" type="datetime1">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2D3C8DF1-8C0F-4364-A712-8F867A6163D9}" type="datetime1">
              <a:rPr lang="en-US" smtClean="0"/>
              <a:t>11/26/2018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5C322D2-BCB6-4532-A7AA-E4413276384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1A66A769-56B4-4324-AFAD-CC204423FB97}" type="datetime1">
              <a:rPr lang="en-US" smtClean="0"/>
              <a:t>11/26/2018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A6FB65-4F9B-47A5-9143-4018C8B766A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fld id="{109D0434-D6AA-4121-A349-E8E649895125}" type="datetime1">
              <a:rPr lang="en-US" smtClean="0"/>
              <a:t>11/26/2018</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8230F880-28C8-49F8-AA46-107BCE2CAD6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c.europa.eu/education/participants/portal/desktop/en/organisations/register.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Op024Xx5ThA&amp;list=PLQktSc4L6G2zo21Pfl7tSYSA3Keqroy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ua.gov.tr/programlar/teklif-%C3%A7a%C4%9Fr%C4%B1lar%C4%B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c.europa.eu/programmes/erasmus-plus/documents/gantt-chart-template_en.xls" TargetMode="External"/><Relationship Id="rId2" Type="http://schemas.openxmlformats.org/officeDocument/2006/relationships/hyperlink" Target="http://ec.europa.eu/programmes/erasmus-plus/discover/guide/documents/mandate_en.doc" TargetMode="External"/><Relationship Id="rId1" Type="http://schemas.openxmlformats.org/officeDocument/2006/relationships/slideLayout" Target="../slideLayouts/slideLayout2.xml"/><Relationship Id="rId4" Type="http://schemas.openxmlformats.org/officeDocument/2006/relationships/hyperlink" Target="http://www.ua.gov.tr/turna"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esleki-e%C4%9Fitim_-hareketlilik-_basvuru-rehberi.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png"/></Relationships>
</file>

<file path=ppt/slides/_rels/slide9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rot="364419">
            <a:off x="3119733" y="3341547"/>
            <a:ext cx="5236528" cy="1583051"/>
          </a:xfrm>
        </p:spPr>
        <p:txBody>
          <a:bodyPr/>
          <a:lstStyle/>
          <a:p>
            <a:r>
              <a:rPr lang="tr-TR" sz="4400" dirty="0" smtClean="0">
                <a:latin typeface="+mn-lt"/>
                <a:cs typeface="Arial" charset="0"/>
              </a:rPr>
              <a:t>ERASMUS+ PROGRAMI</a:t>
            </a:r>
            <a:br>
              <a:rPr lang="tr-TR" sz="4400" dirty="0" smtClean="0">
                <a:latin typeface="+mn-lt"/>
                <a:cs typeface="Arial" charset="0"/>
              </a:rPr>
            </a:br>
            <a:r>
              <a:rPr lang="tr-TR" sz="4400" dirty="0" smtClean="0">
                <a:latin typeface="+mn-lt"/>
                <a:cs typeface="Arial" charset="0"/>
              </a:rPr>
              <a:t>GENEL TANITIMI</a:t>
            </a:r>
            <a:endParaRPr lang="en-US" sz="4400" dirty="0" smtClean="0">
              <a:latin typeface="+mn-lt"/>
              <a:cs typeface="Arial" charset="0"/>
            </a:endParaRPr>
          </a:p>
        </p:txBody>
      </p:sp>
      <p:sp>
        <p:nvSpPr>
          <p:cNvPr id="15362" name="Subtitle 2"/>
          <p:cNvSpPr txBox="1">
            <a:spLocks/>
          </p:cNvSpPr>
          <p:nvPr/>
        </p:nvSpPr>
        <p:spPr bwMode="auto">
          <a:xfrm>
            <a:off x="5364088" y="5403113"/>
            <a:ext cx="2684512" cy="457200"/>
          </a:xfrm>
          <a:prstGeom prst="rect">
            <a:avLst/>
          </a:prstGeom>
          <a:noFill/>
          <a:ln w="9525">
            <a:noFill/>
            <a:miter lim="800000"/>
            <a:headEnd/>
            <a:tailEnd/>
          </a:ln>
        </p:spPr>
        <p:txBody>
          <a:bodyPr/>
          <a:lstStyle/>
          <a:p>
            <a:pPr algn="r">
              <a:spcBef>
                <a:spcPct val="20000"/>
              </a:spcBef>
              <a:buFont typeface="Arial" charset="0"/>
              <a:buNone/>
            </a:pPr>
            <a:r>
              <a:rPr lang="tr-TR" b="1" dirty="0" smtClean="0"/>
              <a:t>Kasım-Aralık 2018</a:t>
            </a:r>
            <a:endParaRPr lang="en-US" b="1" dirty="0"/>
          </a:p>
        </p:txBody>
      </p:sp>
      <p:sp>
        <p:nvSpPr>
          <p:cNvPr id="4" name="Subtitle 2"/>
          <p:cNvSpPr txBox="1">
            <a:spLocks/>
          </p:cNvSpPr>
          <p:nvPr/>
        </p:nvSpPr>
        <p:spPr bwMode="auto">
          <a:xfrm rot="20520251">
            <a:off x="652976" y="4131136"/>
            <a:ext cx="2326311" cy="1371104"/>
          </a:xfrm>
          <a:prstGeom prst="rect">
            <a:avLst/>
          </a:prstGeom>
          <a:noFill/>
          <a:ln w="9525">
            <a:noFill/>
            <a:miter lim="800000"/>
            <a:headEnd/>
            <a:tailEnd/>
          </a:ln>
        </p:spPr>
        <p:txBody>
          <a:bodyPr/>
          <a:lstStyle/>
          <a:p>
            <a:pPr algn="ctr">
              <a:spcBef>
                <a:spcPct val="20000"/>
              </a:spcBef>
              <a:buFont typeface="Arial" charset="0"/>
              <a:buNone/>
            </a:pPr>
            <a:r>
              <a:rPr lang="tr-TR" sz="2000" b="1" dirty="0" smtClean="0">
                <a:latin typeface="+mn-lt"/>
              </a:rPr>
              <a:t>Ankara İl Milli Eğitim Müdürlüğü</a:t>
            </a:r>
          </a:p>
          <a:p>
            <a:pPr algn="ctr">
              <a:spcBef>
                <a:spcPct val="20000"/>
              </a:spcBef>
              <a:buFont typeface="Arial" charset="0"/>
              <a:buNone/>
            </a:pPr>
            <a:r>
              <a:rPr lang="tr-TR" sz="2000" b="1" dirty="0" smtClean="0">
                <a:solidFill>
                  <a:srgbClr val="FF0000"/>
                </a:solidFill>
                <a:latin typeface="+mn-lt"/>
              </a:rPr>
              <a:t>Uluslararası Projeler Birimi</a:t>
            </a:r>
            <a:endParaRPr lang="en-US" sz="2000" b="1" dirty="0">
              <a:solidFill>
                <a:srgbClr val="FF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551280" y="436563"/>
            <a:ext cx="8041440" cy="992173"/>
          </a:xfrm>
        </p:spPr>
        <p:txBody>
          <a:bodyPr rtlCol="0">
            <a:noAutofit/>
          </a:bodyPr>
          <a:lstStyle/>
          <a:p>
            <a:pPr algn="ctr" fontAlgn="auto">
              <a:spcAft>
                <a:spcPts val="0"/>
              </a:spcAft>
              <a:defRPr/>
            </a:pPr>
            <a:r>
              <a:rPr lang="tr-TR" sz="3600" dirty="0" err="1" smtClean="0">
                <a:latin typeface="+mn-lt"/>
              </a:rPr>
              <a:t>Erasmus</a:t>
            </a:r>
            <a:r>
              <a:rPr lang="tr-TR" sz="3600" dirty="0" smtClean="0">
                <a:latin typeface="+mn-lt"/>
              </a:rPr>
              <a:t>+ Programı</a:t>
            </a:r>
            <a:endParaRPr lang="tr-TR" sz="3600" dirty="0">
              <a:latin typeface="+mn-lt"/>
            </a:endParaRPr>
          </a:p>
        </p:txBody>
      </p:sp>
      <p:sp>
        <p:nvSpPr>
          <p:cNvPr id="3" name="2 İçerik Yer Tutucusu"/>
          <p:cNvSpPr>
            <a:spLocks noGrp="1"/>
          </p:cNvSpPr>
          <p:nvPr>
            <p:ph idx="1"/>
          </p:nvPr>
        </p:nvSpPr>
        <p:spPr>
          <a:xfrm>
            <a:off x="551280" y="1428736"/>
            <a:ext cx="7909152" cy="4472006"/>
          </a:xfrm>
        </p:spPr>
        <p:txBody>
          <a:bodyPr/>
          <a:lstStyle/>
          <a:p>
            <a:pPr algn="just">
              <a:buNone/>
            </a:pPr>
            <a:r>
              <a:rPr lang="tr-TR" sz="2000" dirty="0" err="1" smtClean="0">
                <a:latin typeface="+mn-lt"/>
              </a:rPr>
              <a:t>Erasmus</a:t>
            </a:r>
            <a:r>
              <a:rPr lang="tr-TR" sz="2000" dirty="0" smtClean="0">
                <a:latin typeface="+mn-lt"/>
              </a:rPr>
              <a:t>+ ile kişilerin potansiyellerinin açığa çıkarılmasında eğitim ve</a:t>
            </a:r>
          </a:p>
          <a:p>
            <a:pPr algn="just">
              <a:buNone/>
            </a:pPr>
            <a:r>
              <a:rPr lang="tr-TR" sz="2000" dirty="0" smtClean="0">
                <a:latin typeface="+mn-lt"/>
              </a:rPr>
              <a:t>öğretimin önemli olduğuna vurgu yapmaktadır. Program ile şunlar</a:t>
            </a:r>
          </a:p>
          <a:p>
            <a:pPr algn="just">
              <a:buNone/>
            </a:pPr>
            <a:r>
              <a:rPr lang="tr-TR" sz="2000" dirty="0" smtClean="0">
                <a:latin typeface="+mn-lt"/>
              </a:rPr>
              <a:t>amaçlanmaktadır: </a:t>
            </a:r>
          </a:p>
          <a:p>
            <a:pPr algn="just">
              <a:buNone/>
            </a:pPr>
            <a:endParaRPr lang="tr-TR" sz="2000" dirty="0" smtClean="0">
              <a:latin typeface="+mn-lt"/>
            </a:endParaRPr>
          </a:p>
          <a:p>
            <a:pPr marL="285750" indent="-285750" algn="just">
              <a:buFont typeface="Arial" pitchFamily="34" charset="0"/>
              <a:buChar char="•"/>
            </a:pPr>
            <a:r>
              <a:rPr lang="tr-TR" sz="2000" b="1" dirty="0" smtClean="0">
                <a:latin typeface="+mn-lt"/>
              </a:rPr>
              <a:t>kişilere yaş ve eğitim geçmişlerine bakılmaksızın yeni beceriler kazandırılması</a:t>
            </a:r>
          </a:p>
          <a:p>
            <a:pPr marL="285750" indent="-285750" algn="just">
              <a:buFont typeface="Arial" pitchFamily="34" charset="0"/>
              <a:buChar char="•"/>
            </a:pPr>
            <a:r>
              <a:rPr lang="tr-TR" sz="2000" b="1" dirty="0" smtClean="0">
                <a:latin typeface="+mn-lt"/>
              </a:rPr>
              <a:t>kişisel gelişimlerinin güçlendirilmesi</a:t>
            </a:r>
          </a:p>
          <a:p>
            <a:pPr marL="285750" indent="-285750" algn="just">
              <a:buFont typeface="Arial" pitchFamily="34" charset="0"/>
              <a:buChar char="•"/>
            </a:pPr>
            <a:r>
              <a:rPr lang="tr-TR" sz="2000" b="1" dirty="0" smtClean="0">
                <a:latin typeface="+mn-lt"/>
              </a:rPr>
              <a:t>istihdam olanaklarının arttırılması</a:t>
            </a:r>
          </a:p>
          <a:p>
            <a:pPr algn="just">
              <a:buFont typeface="Arial" pitchFamily="34" charset="0"/>
              <a:buChar char="•"/>
            </a:pPr>
            <a:endParaRPr lang="tr-TR" sz="2000" dirty="0" smtClean="0">
              <a:latin typeface="+mn-lt"/>
            </a:endParaRPr>
          </a:p>
          <a:p>
            <a:pPr algn="just">
              <a:buNone/>
            </a:pPr>
            <a:r>
              <a:rPr lang="tr-TR" sz="2000" dirty="0" err="1" smtClean="0">
                <a:latin typeface="+mn-lt"/>
              </a:rPr>
              <a:t>Erasmus</a:t>
            </a:r>
            <a:r>
              <a:rPr lang="tr-TR" sz="2000" dirty="0" smtClean="0">
                <a:latin typeface="+mn-lt"/>
              </a:rPr>
              <a:t>+ bu amaçlar doğrultusunca bireysel öğrenme fırsatlarını ve </a:t>
            </a:r>
          </a:p>
          <a:p>
            <a:pPr algn="just">
              <a:buNone/>
            </a:pPr>
            <a:r>
              <a:rPr lang="tr-TR" sz="2000" dirty="0" smtClean="0">
                <a:latin typeface="+mn-lt"/>
              </a:rPr>
              <a:t>kurumsal</a:t>
            </a:r>
            <a:r>
              <a:rPr lang="tr-TR" sz="2000" dirty="0" smtClean="0"/>
              <a:t> </a:t>
            </a:r>
            <a:r>
              <a:rPr lang="tr-TR" sz="2000" dirty="0" smtClean="0">
                <a:latin typeface="+mn-lt"/>
              </a:rPr>
              <a:t>işbirliklerini desteklemektedir.</a:t>
            </a:r>
          </a:p>
          <a:p>
            <a:endParaRPr lang="tr-TR" sz="2400" dirty="0">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rot="382407">
            <a:off x="3136423" y="2696728"/>
            <a:ext cx="5453733" cy="2980915"/>
          </a:xfrm>
        </p:spPr>
        <p:txBody>
          <a:bodyPr/>
          <a:lstStyle/>
          <a:p>
            <a:pPr algn="l">
              <a:lnSpc>
                <a:spcPct val="200000"/>
              </a:lnSpc>
            </a:pPr>
            <a:r>
              <a:rPr lang="tr-TR" sz="2000" dirty="0" smtClean="0">
                <a:solidFill>
                  <a:schemeClr val="tx1"/>
                </a:solidFill>
                <a:latin typeface="+mn-lt"/>
                <a:cs typeface="Arial" panose="020B0604020202020204" pitchFamily="34" charset="0"/>
              </a:rPr>
              <a:t>E-mail</a:t>
            </a:r>
            <a:r>
              <a:rPr lang="tr-TR" sz="2000" dirty="0">
                <a:solidFill>
                  <a:schemeClr val="tx1"/>
                </a:solidFill>
                <a:latin typeface="+mn-lt"/>
                <a:cs typeface="Arial" panose="020B0604020202020204" pitchFamily="34" charset="0"/>
              </a:rPr>
              <a:t>: 	</a:t>
            </a:r>
            <a:r>
              <a:rPr lang="tr-TR" sz="2000" b="1" dirty="0">
                <a:solidFill>
                  <a:schemeClr val="tx1"/>
                </a:solidFill>
                <a:latin typeface="+mn-lt"/>
                <a:cs typeface="Arial" panose="020B0604020202020204" pitchFamily="34" charset="0"/>
              </a:rPr>
              <a:t>uluslararasiprojeler06@meb.gov.tr</a:t>
            </a:r>
            <a:br>
              <a:rPr lang="tr-TR" sz="2000" b="1" dirty="0">
                <a:solidFill>
                  <a:schemeClr val="tx1"/>
                </a:solidFill>
                <a:latin typeface="+mn-lt"/>
                <a:cs typeface="Arial" panose="020B0604020202020204" pitchFamily="34" charset="0"/>
              </a:rPr>
            </a:br>
            <a:r>
              <a:rPr lang="tr-TR" sz="2000" dirty="0">
                <a:solidFill>
                  <a:schemeClr val="tx1"/>
                </a:solidFill>
                <a:latin typeface="+mn-lt"/>
                <a:cs typeface="Arial" panose="020B0604020202020204" pitchFamily="34" charset="0"/>
              </a:rPr>
              <a:t>Internet:	</a:t>
            </a:r>
            <a:r>
              <a:rPr lang="tr-TR" sz="2000" b="1" dirty="0">
                <a:solidFill>
                  <a:schemeClr val="tx1"/>
                </a:solidFill>
                <a:latin typeface="+mn-lt"/>
                <a:cs typeface="Arial" panose="020B0604020202020204" pitchFamily="34" charset="0"/>
              </a:rPr>
              <a:t>www.ankaraarge.meb.gov.tr </a:t>
            </a:r>
            <a:r>
              <a:rPr lang="tr-TR" sz="2000" dirty="0">
                <a:solidFill>
                  <a:schemeClr val="tx1"/>
                </a:solidFill>
                <a:latin typeface="+mn-lt"/>
                <a:cs typeface="Arial" panose="020B0604020202020204" pitchFamily="34" charset="0"/>
              </a:rPr>
              <a:t>	</a:t>
            </a:r>
            <a:br>
              <a:rPr lang="tr-TR" sz="2000" dirty="0">
                <a:solidFill>
                  <a:schemeClr val="tx1"/>
                </a:solidFill>
                <a:latin typeface="+mn-lt"/>
                <a:cs typeface="Arial" panose="020B0604020202020204" pitchFamily="34" charset="0"/>
              </a:rPr>
            </a:br>
            <a:r>
              <a:rPr lang="tr-TR" sz="2000" b="1" dirty="0">
                <a:solidFill>
                  <a:schemeClr val="tx1"/>
                </a:solidFill>
                <a:latin typeface="+mn-lt"/>
                <a:cs typeface="Arial" panose="020B0604020202020204" pitchFamily="34" charset="0"/>
              </a:rPr>
              <a:t>		0312 212 36 00 (Dahili: 144)</a:t>
            </a:r>
            <a:br>
              <a:rPr lang="tr-TR" sz="2000" b="1" dirty="0">
                <a:solidFill>
                  <a:schemeClr val="tx1"/>
                </a:solidFill>
                <a:latin typeface="+mn-lt"/>
                <a:cs typeface="Arial" panose="020B0604020202020204" pitchFamily="34" charset="0"/>
              </a:rPr>
            </a:br>
            <a:r>
              <a:rPr lang="tr-TR" sz="2000" dirty="0">
                <a:solidFill>
                  <a:schemeClr val="tx1"/>
                </a:solidFill>
                <a:latin typeface="+mn-lt"/>
                <a:cs typeface="Arial" panose="020B0604020202020204" pitchFamily="34" charset="0"/>
              </a:rPr>
              <a:t>		</a:t>
            </a:r>
            <a:r>
              <a:rPr lang="tr-TR" sz="2000" b="1" dirty="0" err="1">
                <a:solidFill>
                  <a:schemeClr val="tx1"/>
                </a:solidFill>
                <a:latin typeface="+mn-lt"/>
                <a:cs typeface="Arial" panose="020B0604020202020204" pitchFamily="34" charset="0"/>
              </a:rPr>
              <a:t>ankara_mem_arge</a:t>
            </a:r>
            <a:r>
              <a:rPr lang="tr-TR" sz="2000" b="1" dirty="0">
                <a:solidFill>
                  <a:schemeClr val="tx1"/>
                </a:solidFill>
                <a:latin typeface="+mn-lt"/>
                <a:cs typeface="Arial" panose="020B0604020202020204" pitchFamily="34" charset="0"/>
              </a:rPr>
              <a:t>  </a:t>
            </a:r>
            <a:r>
              <a:rPr lang="en-US" sz="2000" b="1" dirty="0">
                <a:solidFill>
                  <a:schemeClr val="tx1"/>
                </a:solidFill>
                <a:latin typeface="+mn-lt"/>
                <a:cs typeface="Arial" panose="020B0604020202020204" pitchFamily="34" charset="0"/>
              </a:rPr>
              <a:t/>
            </a:r>
            <a:br>
              <a:rPr lang="en-US" sz="2000" b="1" dirty="0">
                <a:solidFill>
                  <a:schemeClr val="tx1"/>
                </a:solidFill>
                <a:latin typeface="+mn-lt"/>
                <a:cs typeface="Arial" panose="020B0604020202020204" pitchFamily="34" charset="0"/>
              </a:rPr>
            </a:br>
            <a:r>
              <a:rPr lang="tr-TR" sz="2000" b="1" dirty="0">
                <a:solidFill>
                  <a:schemeClr val="tx1"/>
                </a:solidFill>
                <a:latin typeface="+mn-lt"/>
                <a:cs typeface="Arial" panose="020B0604020202020204" pitchFamily="34" charset="0"/>
              </a:rPr>
              <a:t>		</a:t>
            </a:r>
            <a:r>
              <a:rPr lang="tr-TR" sz="2000" b="1" dirty="0" err="1">
                <a:solidFill>
                  <a:schemeClr val="tx1"/>
                </a:solidFill>
                <a:latin typeface="+mn-lt"/>
                <a:cs typeface="Arial" panose="020B0604020202020204" pitchFamily="34" charset="0"/>
              </a:rPr>
              <a:t>AnkaraMemArge</a:t>
            </a:r>
            <a:r>
              <a:rPr lang="tr-TR" sz="2000" b="1" dirty="0">
                <a:solidFill>
                  <a:schemeClr val="tx1"/>
                </a:solidFill>
                <a:latin typeface="+mn-lt"/>
                <a:cs typeface="Arial" panose="020B0604020202020204" pitchFamily="34" charset="0"/>
              </a:rPr>
              <a:t>	@</a:t>
            </a:r>
            <a:r>
              <a:rPr lang="tr-TR" sz="2000" b="1" dirty="0" err="1" smtClean="0">
                <a:solidFill>
                  <a:schemeClr val="tx1"/>
                </a:solidFill>
                <a:latin typeface="+mn-lt"/>
                <a:cs typeface="Arial" panose="020B0604020202020204" pitchFamily="34" charset="0"/>
              </a:rPr>
              <a:t>ArgeAnkara</a:t>
            </a:r>
            <a:endParaRPr lang="en-US" sz="2000" b="1" dirty="0" smtClean="0">
              <a:solidFill>
                <a:schemeClr val="tx1"/>
              </a:solidFill>
              <a:latin typeface="+mn-lt"/>
              <a:cs typeface="Arial" charset="0"/>
            </a:endParaRPr>
          </a:p>
        </p:txBody>
      </p:sp>
      <p:sp>
        <p:nvSpPr>
          <p:cNvPr id="4" name="3 Dikdörtgen"/>
          <p:cNvSpPr/>
          <p:nvPr/>
        </p:nvSpPr>
        <p:spPr>
          <a:xfrm>
            <a:off x="1050447" y="836712"/>
            <a:ext cx="5856475" cy="1015663"/>
          </a:xfrm>
          <a:prstGeom prst="rect">
            <a:avLst/>
          </a:prstGeom>
        </p:spPr>
        <p:txBody>
          <a:bodyPr wrap="none">
            <a:spAutoFit/>
          </a:bodyPr>
          <a:lstStyle/>
          <a:p>
            <a:r>
              <a:rPr lang="tr-TR" sz="6000" b="1" dirty="0" smtClean="0">
                <a:solidFill>
                  <a:schemeClr val="bg1"/>
                </a:solidFill>
                <a:latin typeface="+mn-lt"/>
              </a:rPr>
              <a:t>TEŞEKKÜR EDERİZ</a:t>
            </a:r>
            <a:endParaRPr lang="tr-TR" sz="6000" dirty="0">
              <a:solidFill>
                <a:schemeClr val="bg1"/>
              </a:solidFill>
              <a:latin typeface="+mn-lt"/>
            </a:endParaRPr>
          </a:p>
        </p:txBody>
      </p:sp>
      <p:sp>
        <p:nvSpPr>
          <p:cNvPr id="3" name="Dikdörtgen 2"/>
          <p:cNvSpPr/>
          <p:nvPr/>
        </p:nvSpPr>
        <p:spPr>
          <a:xfrm rot="20464586">
            <a:off x="579826" y="4267112"/>
            <a:ext cx="2494594" cy="830997"/>
          </a:xfrm>
          <a:prstGeom prst="rect">
            <a:avLst/>
          </a:prstGeom>
        </p:spPr>
        <p:txBody>
          <a:bodyPr wrap="none">
            <a:spAutoFit/>
          </a:bodyPr>
          <a:lstStyle/>
          <a:p>
            <a:r>
              <a:rPr lang="tr-TR" sz="4800" b="1" dirty="0">
                <a:latin typeface="+mn-lt"/>
                <a:cs typeface="Arial" panose="020B0604020202020204" pitchFamily="34" charset="0"/>
              </a:rPr>
              <a:t>İletişim </a:t>
            </a:r>
            <a:endParaRPr lang="tr-TR" sz="4800" b="1" dirty="0">
              <a:latin typeface="+mn-lt"/>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9543">
            <a:off x="3320984" y="4955385"/>
            <a:ext cx="485024" cy="48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93400">
            <a:off x="3403586" y="4302217"/>
            <a:ext cx="485023" cy="48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93876">
            <a:off x="3488167" y="3677926"/>
            <a:ext cx="427769" cy="42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280" y="436563"/>
            <a:ext cx="8041440" cy="976213"/>
          </a:xfrm>
        </p:spPr>
        <p:txBody>
          <a:bodyPr/>
          <a:lstStyle/>
          <a:p>
            <a:pPr algn="ctr"/>
            <a:r>
              <a:rPr lang="tr-TR" sz="3600" dirty="0" err="1" smtClean="0">
                <a:latin typeface="+mn-lt"/>
              </a:rPr>
              <a:t>Erasmus</a:t>
            </a:r>
            <a:r>
              <a:rPr lang="tr-TR" sz="3600" dirty="0" smtClean="0">
                <a:latin typeface="+mn-lt"/>
              </a:rPr>
              <a:t>+ Politika Hedefleri </a:t>
            </a:r>
            <a:endParaRPr lang="tr-TR" sz="3600" dirty="0">
              <a:latin typeface="+mn-lt"/>
            </a:endParaRPr>
          </a:p>
        </p:txBody>
      </p:sp>
      <p:sp>
        <p:nvSpPr>
          <p:cNvPr id="3" name="2 İçerik Yer Tutucusu"/>
          <p:cNvSpPr>
            <a:spLocks noGrp="1"/>
          </p:cNvSpPr>
          <p:nvPr>
            <p:ph idx="1"/>
          </p:nvPr>
        </p:nvSpPr>
        <p:spPr>
          <a:xfrm>
            <a:off x="551279" y="1412776"/>
            <a:ext cx="8041441" cy="4824536"/>
          </a:xfrm>
        </p:spPr>
        <p:txBody>
          <a:bodyPr>
            <a:normAutofit fontScale="77500" lnSpcReduction="20000"/>
          </a:bodyPr>
          <a:lstStyle/>
          <a:p>
            <a:pPr algn="just">
              <a:buNone/>
            </a:pPr>
            <a:r>
              <a:rPr lang="sv-SE" b="1" u="sng" dirty="0" smtClean="0">
                <a:latin typeface="+mn-lt"/>
              </a:rPr>
              <a:t>Avrupa 2020 hedefleri</a:t>
            </a:r>
            <a:endParaRPr lang="tr-TR" b="1" u="sng" dirty="0" smtClean="0">
              <a:latin typeface="+mn-lt"/>
            </a:endParaRPr>
          </a:p>
          <a:p>
            <a:pPr algn="just">
              <a:buNone/>
            </a:pPr>
            <a:endParaRPr lang="tr-TR" b="1" u="sng" dirty="0" smtClean="0">
              <a:latin typeface="+mn-lt"/>
            </a:endParaRPr>
          </a:p>
          <a:p>
            <a:pPr algn="just">
              <a:lnSpc>
                <a:spcPct val="160000"/>
              </a:lnSpc>
              <a:spcBef>
                <a:spcPts val="0"/>
              </a:spcBef>
            </a:pPr>
            <a:r>
              <a:rPr lang="tr-TR" dirty="0" smtClean="0">
                <a:latin typeface="+mn-lt"/>
              </a:rPr>
              <a:t>Yüksek öğrenime katılım oranının %32’den %40’a çıkarılması ,</a:t>
            </a:r>
          </a:p>
          <a:p>
            <a:pPr algn="just">
              <a:lnSpc>
                <a:spcPct val="160000"/>
              </a:lnSpc>
              <a:spcBef>
                <a:spcPts val="0"/>
              </a:spcBef>
            </a:pPr>
            <a:r>
              <a:rPr lang="nl-NL" dirty="0" smtClean="0">
                <a:latin typeface="+mn-lt"/>
              </a:rPr>
              <a:t>Erken okul terklerinin %14’ten %10’un altına çekilmesi</a:t>
            </a:r>
            <a:r>
              <a:rPr lang="tr-TR" dirty="0" smtClean="0">
                <a:latin typeface="+mn-lt"/>
              </a:rPr>
              <a:t>,</a:t>
            </a:r>
          </a:p>
          <a:p>
            <a:pPr algn="just">
              <a:lnSpc>
                <a:spcPct val="160000"/>
              </a:lnSpc>
              <a:spcBef>
                <a:spcPts val="0"/>
              </a:spcBef>
            </a:pPr>
            <a:r>
              <a:rPr lang="tr-TR" dirty="0" smtClean="0">
                <a:latin typeface="+mn-lt"/>
              </a:rPr>
              <a:t>Avrupa’da; iş piyasalarının ve rekabetçi bir ekonominin ihtiyaç duyduğu becerilere sahip beşeri ve sosyal sermayenin gelişimine katkı sağlamayı,</a:t>
            </a:r>
          </a:p>
          <a:p>
            <a:pPr algn="just">
              <a:lnSpc>
                <a:spcPct val="160000"/>
              </a:lnSpc>
              <a:spcBef>
                <a:spcPts val="0"/>
              </a:spcBef>
            </a:pPr>
            <a:r>
              <a:rPr lang="tr-TR" b="1" dirty="0" smtClean="0">
                <a:latin typeface="+mn-lt"/>
              </a:rPr>
              <a:t>Yükseköğretimde </a:t>
            </a:r>
            <a:r>
              <a:rPr lang="tr-TR" dirty="0" smtClean="0">
                <a:latin typeface="+mn-lt"/>
              </a:rPr>
              <a:t>sürdürülebilir</a:t>
            </a:r>
            <a:r>
              <a:rPr lang="tr-TR" b="1" dirty="0" smtClean="0">
                <a:latin typeface="+mn-lt"/>
              </a:rPr>
              <a:t> gelişme,  </a:t>
            </a:r>
          </a:p>
          <a:p>
            <a:pPr algn="just">
              <a:lnSpc>
                <a:spcPct val="160000"/>
              </a:lnSpc>
              <a:spcBef>
                <a:spcPts val="0"/>
              </a:spcBef>
            </a:pPr>
            <a:r>
              <a:rPr lang="tr-TR" b="1" dirty="0" smtClean="0">
                <a:latin typeface="+mn-lt"/>
              </a:rPr>
              <a:t>Avrupa değerlerinin </a:t>
            </a:r>
            <a:r>
              <a:rPr lang="tr-TR" dirty="0" smtClean="0">
                <a:latin typeface="+mn-lt"/>
              </a:rPr>
              <a:t>tanıtımı (insan onuru, özgürlük demokrasi, eşitlik, hukukun egemenliği ve insana saygı, çoğulculuk, ayrım yapmama, adalet, dayanışma, kadın erkek eşitliğinin egemen olduğu bir toplum),</a:t>
            </a:r>
          </a:p>
          <a:p>
            <a:pPr algn="just">
              <a:lnSpc>
                <a:spcPct val="160000"/>
              </a:lnSpc>
              <a:spcBef>
                <a:spcPts val="0"/>
              </a:spcBef>
            </a:pPr>
            <a:r>
              <a:rPr lang="tr-TR" b="1" dirty="0" smtClean="0">
                <a:latin typeface="+mn-lt"/>
              </a:rPr>
              <a:t>Sporun Avrupa boyutunu </a:t>
            </a:r>
            <a:r>
              <a:rPr lang="tr-TR" dirty="0" smtClean="0">
                <a:latin typeface="+mn-lt"/>
              </a:rPr>
              <a:t>geliştirme,</a:t>
            </a:r>
          </a:p>
          <a:p>
            <a:pPr algn="just"/>
            <a:endParaRPr lang="tr-TR" sz="22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280" y="436563"/>
            <a:ext cx="8041440" cy="976213"/>
          </a:xfrm>
        </p:spPr>
        <p:txBody>
          <a:bodyPr/>
          <a:lstStyle/>
          <a:p>
            <a:pPr algn="ctr"/>
            <a:r>
              <a:rPr lang="tr-TR" sz="3600" dirty="0" err="1" smtClean="0">
                <a:latin typeface="+mn-lt"/>
              </a:rPr>
              <a:t>Erasmus</a:t>
            </a:r>
            <a:r>
              <a:rPr lang="tr-TR" sz="3600" dirty="0" smtClean="0">
                <a:latin typeface="+mn-lt"/>
              </a:rPr>
              <a:t>+ Politika Hedefleri </a:t>
            </a:r>
            <a:endParaRPr lang="tr-TR" sz="3600" dirty="0">
              <a:latin typeface="+mn-lt"/>
            </a:endParaRPr>
          </a:p>
        </p:txBody>
      </p:sp>
      <p:sp>
        <p:nvSpPr>
          <p:cNvPr id="3" name="2 İçerik Yer Tutucusu"/>
          <p:cNvSpPr>
            <a:spLocks noGrp="1"/>
          </p:cNvSpPr>
          <p:nvPr>
            <p:ph idx="1"/>
          </p:nvPr>
        </p:nvSpPr>
        <p:spPr>
          <a:xfrm>
            <a:off x="551280" y="1412776"/>
            <a:ext cx="8041440" cy="4824536"/>
          </a:xfrm>
        </p:spPr>
        <p:txBody>
          <a:bodyPr>
            <a:noAutofit/>
          </a:bodyPr>
          <a:lstStyle/>
          <a:p>
            <a:pPr algn="just">
              <a:lnSpc>
                <a:spcPct val="160000"/>
              </a:lnSpc>
              <a:spcBef>
                <a:spcPts val="0"/>
              </a:spcBef>
            </a:pPr>
            <a:r>
              <a:rPr lang="tr-TR" sz="1700" b="1" dirty="0" smtClean="0">
                <a:latin typeface="+mn-lt"/>
              </a:rPr>
              <a:t>Temel yeterlilik ve becerilerin işgücü piyasasındaki </a:t>
            </a:r>
            <a:r>
              <a:rPr lang="tr-TR" sz="1700" dirty="0" smtClean="0">
                <a:latin typeface="+mn-lt"/>
              </a:rPr>
              <a:t>arz talep uyumuna katkı yapacak bir nitelikte geliştirilmesi için </a:t>
            </a:r>
            <a:r>
              <a:rPr lang="tr-TR" sz="1700" b="1" dirty="0" smtClean="0">
                <a:latin typeface="+mn-lt"/>
              </a:rPr>
              <a:t>öğrenme hareketliliği fırsatları sunmak </a:t>
            </a:r>
          </a:p>
          <a:p>
            <a:pPr algn="just">
              <a:lnSpc>
                <a:spcPct val="160000"/>
              </a:lnSpc>
              <a:spcBef>
                <a:spcPts val="0"/>
              </a:spcBef>
            </a:pPr>
            <a:r>
              <a:rPr lang="tr-TR" sz="1700" dirty="0" smtClean="0">
                <a:latin typeface="+mn-lt"/>
              </a:rPr>
              <a:t>Eğitim kurumları ile paydaşları arasında </a:t>
            </a:r>
            <a:r>
              <a:rPr lang="tr-TR" sz="1700" b="1" dirty="0" smtClean="0">
                <a:latin typeface="+mn-lt"/>
              </a:rPr>
              <a:t>ulus ötesi </a:t>
            </a:r>
            <a:r>
              <a:rPr lang="tr-TR" sz="1700" dirty="0" smtClean="0">
                <a:latin typeface="+mn-lt"/>
              </a:rPr>
              <a:t>işbirliği sağlanarak kurumsal kapasite ve kalitenin gelişimine katkıda bulunmak </a:t>
            </a:r>
          </a:p>
          <a:p>
            <a:pPr algn="just">
              <a:lnSpc>
                <a:spcPct val="160000"/>
              </a:lnSpc>
              <a:spcBef>
                <a:spcPts val="0"/>
              </a:spcBef>
            </a:pPr>
            <a:r>
              <a:rPr lang="tr-TR" sz="1700" b="1" dirty="0" smtClean="0">
                <a:latin typeface="+mn-lt"/>
              </a:rPr>
              <a:t>Politika alanlarında işbirliği ve eğitim kurumlarının modernizasyonunu </a:t>
            </a:r>
            <a:r>
              <a:rPr lang="tr-TR" sz="1700" dirty="0" smtClean="0">
                <a:latin typeface="+mn-lt"/>
              </a:rPr>
              <a:t>desteklemek üzere tasarlanmış olan Avrupa hayat boyu öğrenme alanının oluşmasına katkı sağlamak </a:t>
            </a:r>
          </a:p>
          <a:p>
            <a:pPr algn="just">
              <a:lnSpc>
                <a:spcPct val="160000"/>
              </a:lnSpc>
              <a:spcBef>
                <a:spcPts val="0"/>
              </a:spcBef>
            </a:pPr>
            <a:r>
              <a:rPr lang="tr-TR" sz="1700" dirty="0" smtClean="0">
                <a:latin typeface="+mn-lt"/>
              </a:rPr>
              <a:t>Dil ve kültürel farklılık alanında </a:t>
            </a:r>
            <a:r>
              <a:rPr lang="tr-TR" sz="1700" dirty="0" err="1" smtClean="0">
                <a:latin typeface="+mn-lt"/>
              </a:rPr>
              <a:t>farkındalığı</a:t>
            </a:r>
            <a:r>
              <a:rPr lang="tr-TR" sz="1700" dirty="0" smtClean="0">
                <a:latin typeface="+mn-lt"/>
              </a:rPr>
              <a:t> teşvik ederek </a:t>
            </a:r>
            <a:r>
              <a:rPr lang="tr-TR" sz="1700" b="1" dirty="0" smtClean="0">
                <a:latin typeface="+mn-lt"/>
              </a:rPr>
              <a:t>dil öğretimi ve öğrenimi konusunda iyileştirmek</a:t>
            </a:r>
          </a:p>
          <a:p>
            <a:pPr algn="just">
              <a:lnSpc>
                <a:spcPct val="160000"/>
              </a:lnSpc>
              <a:spcBef>
                <a:spcPts val="0"/>
              </a:spcBef>
            </a:pPr>
            <a:r>
              <a:rPr lang="tr-TR" sz="1700" b="1" dirty="0" smtClean="0">
                <a:latin typeface="+mn-lt"/>
              </a:rPr>
              <a:t>Program Ülkeleri ile Ortak Ülkeler arasında işbirliği </a:t>
            </a:r>
            <a:r>
              <a:rPr lang="tr-TR" sz="1700" dirty="0" smtClean="0">
                <a:latin typeface="+mn-lt"/>
              </a:rPr>
              <a:t>ile eğitim öğretimin uluslararası boyutunu güçlendirmek</a:t>
            </a: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280" y="436563"/>
            <a:ext cx="8041440" cy="1192237"/>
          </a:xfrm>
        </p:spPr>
        <p:txBody>
          <a:bodyPr/>
          <a:lstStyle/>
          <a:p>
            <a:pPr algn="ctr"/>
            <a:r>
              <a:rPr lang="tr-TR" sz="3600" dirty="0" err="1" smtClean="0">
                <a:latin typeface="+mn-lt"/>
              </a:rPr>
              <a:t>Erasmus</a:t>
            </a:r>
            <a:r>
              <a:rPr lang="tr-TR" sz="3600" dirty="0" smtClean="0">
                <a:latin typeface="+mn-lt"/>
              </a:rPr>
              <a:t>+ Politika Hedefleri </a:t>
            </a:r>
            <a:endParaRPr lang="tr-TR" sz="3600" dirty="0">
              <a:latin typeface="+mn-lt"/>
            </a:endParaRPr>
          </a:p>
        </p:txBody>
      </p:sp>
      <p:sp>
        <p:nvSpPr>
          <p:cNvPr id="3" name="2 İçerik Yer Tutucusu"/>
          <p:cNvSpPr>
            <a:spLocks noGrp="1"/>
          </p:cNvSpPr>
          <p:nvPr>
            <p:ph idx="1"/>
          </p:nvPr>
        </p:nvSpPr>
        <p:spPr>
          <a:xfrm>
            <a:off x="683568" y="1644824"/>
            <a:ext cx="7704856" cy="4304456"/>
          </a:xfrm>
        </p:spPr>
        <p:txBody>
          <a:bodyPr>
            <a:noAutofit/>
          </a:bodyPr>
          <a:lstStyle/>
          <a:p>
            <a:pPr algn="just">
              <a:lnSpc>
                <a:spcPct val="150000"/>
              </a:lnSpc>
              <a:spcBef>
                <a:spcPts val="0"/>
              </a:spcBef>
            </a:pPr>
            <a:r>
              <a:rPr lang="tr-TR" sz="2000" b="1" dirty="0" smtClean="0">
                <a:solidFill>
                  <a:srgbClr val="C00000"/>
                </a:solidFill>
                <a:latin typeface="+mn-lt"/>
              </a:rPr>
              <a:t>Mesleki eğitimle ilgili özel amaç</a:t>
            </a:r>
            <a:r>
              <a:rPr lang="tr-TR" sz="2000" dirty="0" smtClean="0">
                <a:latin typeface="+mn-lt"/>
              </a:rPr>
              <a:t>; </a:t>
            </a:r>
            <a:r>
              <a:rPr lang="tr-TR" sz="2000" b="1" dirty="0" smtClean="0">
                <a:latin typeface="+mn-lt"/>
              </a:rPr>
              <a:t>eğitim istihdam ilişkisi</a:t>
            </a:r>
            <a:r>
              <a:rPr lang="tr-TR" sz="2000" dirty="0" smtClean="0">
                <a:latin typeface="+mn-lt"/>
              </a:rPr>
              <a:t>, mesleki eğitim politikalarının ekonomik gelişme stratejilerinin uyumu, potansiyel büyüme alanları ve </a:t>
            </a:r>
            <a:r>
              <a:rPr lang="tr-TR" sz="2000" b="1" dirty="0" smtClean="0">
                <a:latin typeface="+mn-lt"/>
              </a:rPr>
              <a:t>beceri eksikliği yaşanan alanlara odaklanma</a:t>
            </a:r>
            <a:r>
              <a:rPr lang="tr-TR" sz="2000" dirty="0" smtClean="0">
                <a:latin typeface="+mn-lt"/>
              </a:rPr>
              <a:t>, yeterliliklerin Avrupa Yeterlilikler Çerçevesine uygun olarak geliştirilmesi,</a:t>
            </a:r>
          </a:p>
          <a:p>
            <a:pPr algn="just">
              <a:lnSpc>
                <a:spcPct val="150000"/>
              </a:lnSpc>
              <a:spcBef>
                <a:spcPts val="0"/>
              </a:spcBef>
            </a:pPr>
            <a:r>
              <a:rPr lang="tr-TR" sz="2000" b="1" dirty="0" smtClean="0">
                <a:solidFill>
                  <a:srgbClr val="C00000"/>
                </a:solidFill>
                <a:latin typeface="+mn-lt"/>
              </a:rPr>
              <a:t>Yetişkin eğitimi ile ilgili özel amaç</a:t>
            </a:r>
            <a:r>
              <a:rPr lang="tr-TR" sz="2000" dirty="0" smtClean="0">
                <a:latin typeface="+mn-lt"/>
              </a:rPr>
              <a:t>, </a:t>
            </a:r>
            <a:r>
              <a:rPr lang="tr-TR" sz="2000" b="1" dirty="0" smtClean="0">
                <a:latin typeface="+mn-lt"/>
              </a:rPr>
              <a:t>yetişkinlere yeniden beceri kazandırma; </a:t>
            </a:r>
            <a:r>
              <a:rPr lang="tr-TR" sz="2000" dirty="0" smtClean="0">
                <a:latin typeface="+mn-lt"/>
              </a:rPr>
              <a:t>ve becerilerini yükseltme, kazanımların tanınması, yetişkin öğrenmesine daha fazla teşvik, kariyer danışmanlığı ve bireyler için özel öğrenme fırsatları </a:t>
            </a: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0"/>
            <a:ext cx="8229600" cy="1154832"/>
          </a:xfrm>
        </p:spPr>
        <p:txBody>
          <a:bodyPr/>
          <a:lstStyle/>
          <a:p>
            <a:pPr algn="ctr"/>
            <a:r>
              <a:rPr lang="fr-FR" sz="3600" dirty="0" smtClean="0">
                <a:latin typeface="+mn-lt"/>
              </a:rPr>
              <a:t>Erasmus</a:t>
            </a:r>
            <a:r>
              <a:rPr lang="tr-TR" sz="3600" dirty="0" smtClean="0">
                <a:latin typeface="+mn-lt"/>
              </a:rPr>
              <a:t>+</a:t>
            </a:r>
            <a:r>
              <a:rPr lang="fr-FR" sz="3600" dirty="0" smtClean="0">
                <a:latin typeface="+mn-lt"/>
              </a:rPr>
              <a:t> Program</a:t>
            </a:r>
            <a:r>
              <a:rPr lang="tr-TR" sz="3600" dirty="0" smtClean="0">
                <a:latin typeface="+mn-lt"/>
              </a:rPr>
              <a:t>ı</a:t>
            </a:r>
            <a:r>
              <a:rPr lang="fr-FR" sz="3600" dirty="0" smtClean="0">
                <a:latin typeface="+mn-lt"/>
              </a:rPr>
              <a:t>n</a:t>
            </a:r>
            <a:r>
              <a:rPr lang="tr-TR" sz="3600" dirty="0" smtClean="0">
                <a:latin typeface="+mn-lt"/>
              </a:rPr>
              <a:t>ı</a:t>
            </a:r>
            <a:r>
              <a:rPr lang="fr-FR" sz="3600" dirty="0" smtClean="0">
                <a:latin typeface="+mn-lt"/>
              </a:rPr>
              <a:t>n </a:t>
            </a:r>
            <a:r>
              <a:rPr lang="fr-FR" sz="3600" dirty="0" err="1" smtClean="0">
                <a:latin typeface="+mn-lt"/>
              </a:rPr>
              <a:t>Özel</a:t>
            </a:r>
            <a:r>
              <a:rPr lang="tr-TR" sz="3600" dirty="0" smtClean="0">
                <a:latin typeface="+mn-lt"/>
              </a:rPr>
              <a:t> A</a:t>
            </a:r>
            <a:r>
              <a:rPr lang="fr-FR" sz="3600" dirty="0" err="1" smtClean="0">
                <a:latin typeface="+mn-lt"/>
              </a:rPr>
              <a:t>maçlar</a:t>
            </a:r>
            <a:r>
              <a:rPr lang="tr-TR" sz="3600" dirty="0" smtClean="0">
                <a:latin typeface="+mn-lt"/>
              </a:rPr>
              <a:t>ı - Öncelikleri</a:t>
            </a:r>
            <a:endParaRPr lang="tr-TR" sz="3600" dirty="0">
              <a:latin typeface="+mn-lt"/>
            </a:endParaRPr>
          </a:p>
        </p:txBody>
      </p:sp>
      <p:sp>
        <p:nvSpPr>
          <p:cNvPr id="3" name="2 İçerik Yer Tutucusu"/>
          <p:cNvSpPr>
            <a:spLocks noGrp="1"/>
          </p:cNvSpPr>
          <p:nvPr>
            <p:ph idx="1"/>
          </p:nvPr>
        </p:nvSpPr>
        <p:spPr>
          <a:xfrm>
            <a:off x="457200" y="2071678"/>
            <a:ext cx="8229600" cy="4208463"/>
          </a:xfrm>
        </p:spPr>
        <p:txBody>
          <a:bodyPr/>
          <a:lstStyle/>
          <a:p>
            <a:pPr marL="355600" algn="just">
              <a:lnSpc>
                <a:spcPct val="150000"/>
              </a:lnSpc>
              <a:spcBef>
                <a:spcPts val="0"/>
              </a:spcBef>
              <a:buFont typeface="Arial" pitchFamily="34" charset="0"/>
              <a:buChar char="•"/>
              <a:tabLst>
                <a:tab pos="356235" algn="l"/>
              </a:tabLst>
            </a:pPr>
            <a:r>
              <a:rPr lang="tr-TR" sz="2000" dirty="0" smtClean="0">
                <a:latin typeface="+mn-lt"/>
                <a:cs typeface="Tahoma"/>
              </a:rPr>
              <a:t>Öğrenme çıktılarına dayanarak  ve </a:t>
            </a:r>
            <a:r>
              <a:rPr lang="tr-TR" sz="2000" b="1" dirty="0" smtClean="0">
                <a:latin typeface="+mn-lt"/>
                <a:cs typeface="Tahoma"/>
              </a:rPr>
              <a:t>yenilikçi ve öğrenci merkezli  pedagojik yaklaşımlar</a:t>
            </a:r>
            <a:r>
              <a:rPr lang="tr-TR" sz="2000" dirty="0" smtClean="0">
                <a:latin typeface="+mn-lt"/>
                <a:cs typeface="Tahoma"/>
              </a:rPr>
              <a:t> kullanarak uygun değerlendirme ve belgelendirme yöntemlerini güçlendirmek.</a:t>
            </a:r>
          </a:p>
          <a:p>
            <a:pPr marL="355600" algn="just">
              <a:lnSpc>
                <a:spcPct val="150000"/>
              </a:lnSpc>
              <a:spcBef>
                <a:spcPts val="0"/>
              </a:spcBef>
              <a:buFont typeface="Arial" pitchFamily="34" charset="0"/>
              <a:buChar char="•"/>
              <a:tabLst>
                <a:tab pos="356235" algn="l"/>
              </a:tabLst>
            </a:pPr>
            <a:r>
              <a:rPr lang="tr-TR" sz="2000" dirty="0" smtClean="0">
                <a:latin typeface="+mn-lt"/>
                <a:cs typeface="Tahoma"/>
              </a:rPr>
              <a:t>Eğitim ve öğretimin tüm alanlarında </a:t>
            </a:r>
            <a:r>
              <a:rPr lang="tr-TR" sz="2000" b="1" dirty="0" smtClean="0">
                <a:latin typeface="+mn-lt"/>
                <a:cs typeface="Tahoma"/>
              </a:rPr>
              <a:t>girişimcilik, </a:t>
            </a:r>
            <a:r>
              <a:rPr lang="tr-TR" sz="2000" b="1" dirty="0" smtClean="0">
                <a:latin typeface="+mn-lt"/>
              </a:rPr>
              <a:t>dijital beceriler, çok dillilik </a:t>
            </a:r>
            <a:r>
              <a:rPr lang="tr-TR" sz="2000" dirty="0" smtClean="0">
                <a:latin typeface="+mn-lt"/>
                <a:cs typeface="Tahoma"/>
              </a:rPr>
              <a:t> gibi temel ve çapraz becerileri geliştirmek.</a:t>
            </a:r>
          </a:p>
          <a:p>
            <a:pPr marL="355600" algn="just">
              <a:lnSpc>
                <a:spcPct val="150000"/>
              </a:lnSpc>
              <a:spcBef>
                <a:spcPts val="0"/>
              </a:spcBef>
              <a:buFont typeface="Arial" pitchFamily="34" charset="0"/>
              <a:buChar char="•"/>
              <a:tabLst>
                <a:tab pos="356235" algn="l"/>
              </a:tabLst>
            </a:pPr>
            <a:r>
              <a:rPr lang="tr-TR" sz="2000" b="1" dirty="0" smtClean="0">
                <a:latin typeface="+mn-lt"/>
                <a:cs typeface="Tahoma"/>
              </a:rPr>
              <a:t>Sayısal becerileri </a:t>
            </a:r>
            <a:r>
              <a:rPr lang="tr-TR" sz="2000" dirty="0" smtClean="0">
                <a:latin typeface="+mn-lt"/>
                <a:cs typeface="Tahoma"/>
              </a:rPr>
              <a:t>ve </a:t>
            </a:r>
            <a:r>
              <a:rPr lang="tr-TR" sz="2000" b="1" dirty="0" smtClean="0">
                <a:latin typeface="+mn-lt"/>
                <a:cs typeface="Tahoma"/>
              </a:rPr>
              <a:t>okur yazarlığı </a:t>
            </a:r>
            <a:r>
              <a:rPr lang="tr-TR" sz="2000" dirty="0" smtClean="0">
                <a:latin typeface="+mn-lt"/>
                <a:cs typeface="Tahoma"/>
              </a:rPr>
              <a:t>geliştirmek.</a:t>
            </a:r>
          </a:p>
          <a:p>
            <a:pPr marL="355600" algn="just">
              <a:lnSpc>
                <a:spcPct val="150000"/>
              </a:lnSpc>
              <a:spcBef>
                <a:spcPts val="0"/>
              </a:spcBef>
              <a:buFont typeface="Arial" pitchFamily="34" charset="0"/>
              <a:buChar char="•"/>
              <a:tabLst>
                <a:tab pos="356235" algn="l"/>
              </a:tabLst>
            </a:pPr>
            <a:r>
              <a:rPr lang="tr-TR" sz="2000" dirty="0" smtClean="0">
                <a:latin typeface="+mn-lt"/>
                <a:cs typeface="Tahoma"/>
              </a:rPr>
              <a:t>Eğitim ve öğretim alanlarında öğrenmenin ve </a:t>
            </a:r>
            <a:r>
              <a:rPr lang="tr-TR" sz="2000" i="1" dirty="0" smtClean="0">
                <a:latin typeface="+mn-lt"/>
                <a:cs typeface="Tahoma"/>
              </a:rPr>
              <a:t>açık eğitim kaynaklarına erişimin desteklenmesi </a:t>
            </a:r>
            <a:r>
              <a:rPr lang="tr-TR" sz="2000" dirty="0" smtClean="0">
                <a:latin typeface="+mn-lt"/>
                <a:cs typeface="Tahoma"/>
              </a:rPr>
              <a:t>aracılığıyla öğrenme  ve öğretmede </a:t>
            </a:r>
            <a:r>
              <a:rPr lang="tr-TR" sz="2000" b="1" dirty="0" smtClean="0">
                <a:latin typeface="+mn-lt"/>
                <a:cs typeface="Tahoma"/>
              </a:rPr>
              <a:t>bilgi ve iletişim teknolojile</a:t>
            </a:r>
            <a:r>
              <a:rPr lang="tr-TR" sz="2000" dirty="0" smtClean="0">
                <a:latin typeface="+mn-lt"/>
                <a:cs typeface="Tahoma"/>
              </a:rPr>
              <a:t>ri </a:t>
            </a:r>
            <a:r>
              <a:rPr lang="tr-TR" sz="2000" dirty="0" smtClean="0">
                <a:latin typeface="+mn-lt"/>
              </a:rPr>
              <a:t>(BİT) </a:t>
            </a:r>
            <a:r>
              <a:rPr lang="tr-TR" sz="2000" dirty="0" smtClean="0">
                <a:latin typeface="+mn-lt"/>
                <a:cs typeface="Tahoma"/>
              </a:rPr>
              <a:t>anlayışını güçlendirmek.   </a:t>
            </a:r>
            <a:endParaRPr lang="tr-TR" sz="1050" dirty="0" smtClean="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264245"/>
          </a:xfrm>
        </p:spPr>
        <p:txBody>
          <a:bodyPr rtlCol="0">
            <a:noAutofit/>
          </a:bodyPr>
          <a:lstStyle/>
          <a:p>
            <a:pPr algn="ctr" fontAlgn="auto">
              <a:spcAft>
                <a:spcPts val="0"/>
              </a:spcAft>
              <a:defRPr/>
            </a:pPr>
            <a:r>
              <a:rPr lang="tr-TR" sz="3600" dirty="0">
                <a:latin typeface="+mn-lt"/>
              </a:rPr>
              <a:t>Erasmus+ Hedef Kitlesi</a:t>
            </a:r>
            <a:endParaRPr lang="en-US" sz="3600" dirty="0">
              <a:latin typeface="+mn-lt"/>
            </a:endParaRPr>
          </a:p>
        </p:txBody>
      </p:sp>
      <p:sp>
        <p:nvSpPr>
          <p:cNvPr id="5" name="Content Placeholder 4"/>
          <p:cNvSpPr>
            <a:spLocks noGrp="1"/>
          </p:cNvSpPr>
          <p:nvPr>
            <p:ph idx="1"/>
          </p:nvPr>
        </p:nvSpPr>
        <p:spPr>
          <a:xfrm>
            <a:off x="838200" y="1844824"/>
            <a:ext cx="7467600" cy="3951337"/>
          </a:xfrm>
        </p:spPr>
        <p:txBody>
          <a:bodyPr rtlCol="0">
            <a:normAutofit/>
          </a:bodyPr>
          <a:lstStyle/>
          <a:p>
            <a:pPr marL="0" indent="0" fontAlgn="auto">
              <a:lnSpc>
                <a:spcPct val="150000"/>
              </a:lnSpc>
              <a:spcBef>
                <a:spcPts val="0"/>
              </a:spcBef>
              <a:spcAft>
                <a:spcPts val="0"/>
              </a:spcAft>
              <a:buFont typeface="Arial" pitchFamily="34" charset="0"/>
              <a:buChar char="•"/>
              <a:defRPr/>
            </a:pPr>
            <a:r>
              <a:rPr lang="tr-TR" sz="2000" dirty="0" smtClean="0">
                <a:latin typeface="+mn-lt"/>
              </a:rPr>
              <a:t> Eğitim, gençlik ve spor alanında faaliyeti olan kurum/kuruluşlar</a:t>
            </a:r>
          </a:p>
          <a:p>
            <a:pPr marL="0" indent="0" fontAlgn="auto">
              <a:lnSpc>
                <a:spcPct val="150000"/>
              </a:lnSpc>
              <a:spcBef>
                <a:spcPts val="0"/>
              </a:spcBef>
              <a:spcAft>
                <a:spcPts val="0"/>
              </a:spcAft>
              <a:buFont typeface="Arial" pitchFamily="34" charset="0"/>
              <a:buChar char="•"/>
              <a:defRPr/>
            </a:pPr>
            <a:r>
              <a:rPr lang="tr-TR" sz="2000" dirty="0" smtClean="0">
                <a:latin typeface="+mn-lt"/>
              </a:rPr>
              <a:t> İşletmeler</a:t>
            </a:r>
            <a:endParaRPr lang="tr-TR" sz="2000" dirty="0">
              <a:latin typeface="+mn-lt"/>
            </a:endParaRPr>
          </a:p>
          <a:p>
            <a:pPr marL="0" indent="0" fontAlgn="auto">
              <a:lnSpc>
                <a:spcPct val="150000"/>
              </a:lnSpc>
              <a:spcBef>
                <a:spcPts val="0"/>
              </a:spcBef>
              <a:spcAft>
                <a:spcPts val="0"/>
              </a:spcAft>
              <a:buFont typeface="Arial" pitchFamily="34" charset="0"/>
              <a:buChar char="•"/>
              <a:defRPr/>
            </a:pPr>
            <a:r>
              <a:rPr lang="tr-TR" sz="2000" dirty="0" smtClean="0">
                <a:latin typeface="+mn-lt"/>
              </a:rPr>
              <a:t> Dernekler, vakıflar, </a:t>
            </a:r>
            <a:r>
              <a:rPr lang="tr-TR" sz="2000" dirty="0" err="1" smtClean="0">
                <a:latin typeface="+mn-lt"/>
              </a:rPr>
              <a:t>STK’lar</a:t>
            </a:r>
            <a:r>
              <a:rPr lang="tr-TR" sz="2000" dirty="0" smtClean="0">
                <a:latin typeface="+mn-lt"/>
              </a:rPr>
              <a:t> </a:t>
            </a:r>
          </a:p>
          <a:p>
            <a:pPr marL="0" indent="0" fontAlgn="auto">
              <a:lnSpc>
                <a:spcPct val="150000"/>
              </a:lnSpc>
              <a:spcBef>
                <a:spcPts val="0"/>
              </a:spcBef>
              <a:spcAft>
                <a:spcPts val="0"/>
              </a:spcAft>
              <a:buFont typeface="Arial" pitchFamily="34" charset="0"/>
              <a:buChar char="•"/>
              <a:defRPr/>
            </a:pPr>
            <a:r>
              <a:rPr lang="tr-TR" sz="2000" dirty="0" smtClean="0">
                <a:latin typeface="+mn-lt"/>
              </a:rPr>
              <a:t> Örgün </a:t>
            </a:r>
            <a:r>
              <a:rPr lang="tr-TR" sz="2000" dirty="0">
                <a:latin typeface="+mn-lt"/>
              </a:rPr>
              <a:t>eğitim </a:t>
            </a:r>
            <a:r>
              <a:rPr lang="tr-TR" sz="2000" dirty="0" smtClean="0">
                <a:latin typeface="+mn-lt"/>
              </a:rPr>
              <a:t>öğrencileri</a:t>
            </a:r>
          </a:p>
          <a:p>
            <a:pPr marL="0" indent="0" fontAlgn="auto">
              <a:lnSpc>
                <a:spcPct val="150000"/>
              </a:lnSpc>
              <a:spcBef>
                <a:spcPts val="0"/>
              </a:spcBef>
              <a:spcAft>
                <a:spcPts val="0"/>
              </a:spcAft>
              <a:buFont typeface="Arial" pitchFamily="34" charset="0"/>
              <a:buChar char="•"/>
              <a:defRPr/>
            </a:pPr>
            <a:r>
              <a:rPr lang="tr-TR" sz="2000" dirty="0" smtClean="0">
                <a:latin typeface="+mn-lt"/>
              </a:rPr>
              <a:t> Yetişkin Eğitimi Öğrencileri </a:t>
            </a:r>
          </a:p>
          <a:p>
            <a:pPr marL="0" indent="0" fontAlgn="auto">
              <a:lnSpc>
                <a:spcPct val="150000"/>
              </a:lnSpc>
              <a:spcBef>
                <a:spcPts val="0"/>
              </a:spcBef>
              <a:spcAft>
                <a:spcPts val="0"/>
              </a:spcAft>
              <a:buFont typeface="Arial" pitchFamily="34" charset="0"/>
              <a:buChar char="•"/>
              <a:defRPr/>
            </a:pPr>
            <a:r>
              <a:rPr lang="tr-TR" sz="2000" dirty="0" smtClean="0">
                <a:latin typeface="+mn-lt"/>
              </a:rPr>
              <a:t> Eğitim çalışanları</a:t>
            </a:r>
          </a:p>
          <a:p>
            <a:pPr marL="0" indent="0" fontAlgn="auto">
              <a:lnSpc>
                <a:spcPct val="150000"/>
              </a:lnSpc>
              <a:spcBef>
                <a:spcPts val="0"/>
              </a:spcBef>
              <a:spcAft>
                <a:spcPts val="0"/>
              </a:spcAft>
              <a:buFont typeface="Arial" pitchFamily="34" charset="0"/>
              <a:buChar char="•"/>
              <a:defRPr/>
            </a:pPr>
            <a:r>
              <a:rPr lang="tr-TR" sz="2000" dirty="0" smtClean="0">
                <a:latin typeface="+mn-lt"/>
              </a:rPr>
              <a:t> Gençler</a:t>
            </a:r>
            <a:endParaRPr lang="tr-TR" sz="2000" dirty="0">
              <a:latin typeface="+mn-lt"/>
            </a:endParaRPr>
          </a:p>
          <a:p>
            <a:pPr marL="0" indent="0" fontAlgn="auto">
              <a:lnSpc>
                <a:spcPct val="150000"/>
              </a:lnSpc>
              <a:spcBef>
                <a:spcPts val="0"/>
              </a:spcBef>
              <a:spcAft>
                <a:spcPts val="0"/>
              </a:spcAft>
              <a:buFont typeface="Arial" pitchFamily="34" charset="0"/>
              <a:buChar char="•"/>
              <a:defRPr/>
            </a:pPr>
            <a:r>
              <a:rPr lang="tr-TR" sz="2000" dirty="0" smtClean="0">
                <a:latin typeface="+mn-lt"/>
              </a:rPr>
              <a:t> Gençlik çalışanları</a:t>
            </a:r>
          </a:p>
        </p:txBody>
      </p:sp>
      <p:sp>
        <p:nvSpPr>
          <p:cNvPr id="3" name="Slayt Numarası Yer Tutucusu 2"/>
          <p:cNvSpPr>
            <a:spLocks noGrp="1"/>
          </p:cNvSpPr>
          <p:nvPr>
            <p:ph type="sldNum" sz="quarter" idx="12"/>
          </p:nvPr>
        </p:nvSpPr>
        <p:spPr/>
        <p:txBody>
          <a:bodyPr/>
          <a:lstStyle/>
          <a:p>
            <a:pPr>
              <a:defRPr/>
            </a:pPr>
            <a:fld id="{E7B8B09E-EAC7-45E0-B117-EF982194667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32656"/>
            <a:ext cx="8041440" cy="822920"/>
          </a:xfrm>
        </p:spPr>
        <p:txBody>
          <a:bodyPr rtlCol="0">
            <a:noAutofit/>
          </a:bodyPr>
          <a:lstStyle/>
          <a:p>
            <a:pPr algn="ctr" fontAlgn="auto">
              <a:spcAft>
                <a:spcPts val="0"/>
              </a:spcAft>
              <a:defRPr/>
            </a:pPr>
            <a:r>
              <a:rPr lang="tr-TR" sz="3600" dirty="0">
                <a:latin typeface="+mn-lt"/>
              </a:rPr>
              <a:t>Hangi Ülkelerde </a:t>
            </a:r>
            <a:r>
              <a:rPr lang="tr-TR" sz="3600" dirty="0" smtClean="0">
                <a:latin typeface="+mn-lt"/>
              </a:rPr>
              <a:t>Uygulanıyor?</a:t>
            </a:r>
            <a:endParaRPr lang="en-US" sz="3600" dirty="0">
              <a:latin typeface="+mn-lt"/>
            </a:endParaRPr>
          </a:p>
        </p:txBody>
      </p:sp>
      <p:sp>
        <p:nvSpPr>
          <p:cNvPr id="5" name="Content Placeholder 4"/>
          <p:cNvSpPr>
            <a:spLocks noGrp="1"/>
          </p:cNvSpPr>
          <p:nvPr>
            <p:ph idx="1"/>
          </p:nvPr>
        </p:nvSpPr>
        <p:spPr>
          <a:xfrm>
            <a:off x="282321" y="1197140"/>
            <a:ext cx="8568952" cy="4896156"/>
          </a:xfrm>
        </p:spPr>
        <p:txBody>
          <a:bodyPr rtlCol="0">
            <a:noAutofit/>
          </a:bodyPr>
          <a:lstStyle/>
          <a:p>
            <a:pPr marL="0" indent="0" fontAlgn="auto">
              <a:spcBef>
                <a:spcPts val="0"/>
              </a:spcBef>
              <a:spcAft>
                <a:spcPts val="0"/>
              </a:spcAft>
              <a:buNone/>
              <a:defRPr/>
            </a:pPr>
            <a:r>
              <a:rPr lang="tr-TR" dirty="0" smtClean="0">
                <a:latin typeface="+mn-lt"/>
              </a:rPr>
              <a:t>28 Avrupa Birliği üyesi ülke </a:t>
            </a:r>
          </a:p>
          <a:p>
            <a:pPr fontAlgn="auto">
              <a:spcBef>
                <a:spcPts val="0"/>
              </a:spcBef>
              <a:spcAft>
                <a:spcPts val="0"/>
              </a:spcAft>
              <a:buNone/>
              <a:defRPr/>
            </a:pPr>
            <a:r>
              <a:rPr lang="tr-TR" sz="1400" dirty="0" smtClean="0">
                <a:latin typeface="+mn-lt"/>
              </a:rPr>
              <a:t>(Almanya, Avusturya, Belçika, Bulgaristan, Çek Cumhuriyeti, Danimarka, Estonya, Finlandiya, Fransa, Güney</a:t>
            </a:r>
          </a:p>
          <a:p>
            <a:pPr fontAlgn="auto">
              <a:spcBef>
                <a:spcPts val="0"/>
              </a:spcBef>
              <a:spcAft>
                <a:spcPts val="0"/>
              </a:spcAft>
              <a:buNone/>
              <a:defRPr/>
            </a:pPr>
            <a:r>
              <a:rPr lang="tr-TR" sz="1400" dirty="0" smtClean="0">
                <a:latin typeface="+mn-lt"/>
              </a:rPr>
              <a:t>Kıbrıs Rum Yönetimi, Hırvatistan, Hollanda, İngiltere, İrlanda, İspanya, İsveç, İtalya, Letonya, Litvanya,</a:t>
            </a:r>
          </a:p>
          <a:p>
            <a:pPr fontAlgn="auto">
              <a:spcBef>
                <a:spcPts val="0"/>
              </a:spcBef>
              <a:spcAft>
                <a:spcPts val="0"/>
              </a:spcAft>
              <a:buNone/>
              <a:defRPr/>
            </a:pPr>
            <a:r>
              <a:rPr lang="tr-TR" sz="1400" dirty="0" smtClean="0">
                <a:latin typeface="+mn-lt"/>
              </a:rPr>
              <a:t>Lüksemburg, Macaristan, Malta, Polonya, Portekiz, Romanya, Slovakya, Slovenya, Yunanistan)</a:t>
            </a:r>
          </a:p>
          <a:p>
            <a:pPr fontAlgn="auto">
              <a:spcBef>
                <a:spcPts val="0"/>
              </a:spcBef>
              <a:spcAft>
                <a:spcPts val="0"/>
              </a:spcAft>
              <a:buNone/>
              <a:defRPr/>
            </a:pPr>
            <a:endParaRPr lang="tr-TR" sz="1400" dirty="0" smtClean="0">
              <a:latin typeface="+mn-lt"/>
            </a:endParaRPr>
          </a:p>
          <a:p>
            <a:pPr marL="0" indent="0">
              <a:spcBef>
                <a:spcPts val="0"/>
              </a:spcBef>
              <a:spcAft>
                <a:spcPts val="0"/>
              </a:spcAft>
              <a:buNone/>
            </a:pPr>
            <a:r>
              <a:rPr lang="tr-TR" dirty="0" smtClean="0">
                <a:latin typeface="+mn-lt"/>
              </a:rPr>
              <a:t>AB üyesi olmayan program ülkeleri</a:t>
            </a:r>
          </a:p>
          <a:p>
            <a:pPr>
              <a:spcBef>
                <a:spcPts val="0"/>
              </a:spcBef>
              <a:spcAft>
                <a:spcPts val="0"/>
              </a:spcAft>
              <a:buNone/>
            </a:pPr>
            <a:r>
              <a:rPr lang="tr-TR" sz="1400" dirty="0" smtClean="0">
                <a:latin typeface="+mn-lt"/>
              </a:rPr>
              <a:t>(Norveç, İzlanda, İsviçre, Lihtenştayn, Makedonya ve Türkiye)</a:t>
            </a:r>
          </a:p>
          <a:p>
            <a:pPr>
              <a:spcBef>
                <a:spcPts val="0"/>
              </a:spcBef>
              <a:spcAft>
                <a:spcPts val="0"/>
              </a:spcAft>
              <a:buNone/>
            </a:pPr>
            <a:endParaRPr lang="tr-TR" sz="1400" dirty="0" smtClean="0">
              <a:latin typeface="+mn-lt"/>
            </a:endParaRPr>
          </a:p>
          <a:p>
            <a:pPr marL="0" indent="0">
              <a:spcBef>
                <a:spcPts val="0"/>
              </a:spcBef>
              <a:spcAft>
                <a:spcPts val="0"/>
              </a:spcAft>
              <a:buNone/>
            </a:pPr>
            <a:r>
              <a:rPr lang="tr-TR" dirty="0" smtClean="0">
                <a:latin typeface="+mn-lt"/>
              </a:rPr>
              <a:t>Üçüncü ülkeler </a:t>
            </a:r>
          </a:p>
          <a:p>
            <a:pPr>
              <a:spcBef>
                <a:spcPts val="0"/>
              </a:spcBef>
              <a:spcAft>
                <a:spcPts val="0"/>
              </a:spcAft>
              <a:buNone/>
            </a:pPr>
            <a:r>
              <a:rPr lang="tr-TR" sz="1400" dirty="0" smtClean="0">
                <a:latin typeface="+mn-lt"/>
              </a:rPr>
              <a:t>(Arnavutluk, Bosna Hersek, Kosova, Karadağ Cumhuriyeti, Sırbistan, Ermenistan, Azerbaycan, </a:t>
            </a:r>
            <a:r>
              <a:rPr lang="tr-TR" sz="1400" dirty="0" err="1" smtClean="0">
                <a:latin typeface="+mn-lt"/>
              </a:rPr>
              <a:t>Belarus</a:t>
            </a:r>
            <a:r>
              <a:rPr lang="tr-TR" sz="1400" dirty="0" smtClean="0">
                <a:latin typeface="+mn-lt"/>
              </a:rPr>
              <a:t>,</a:t>
            </a:r>
          </a:p>
          <a:p>
            <a:pPr>
              <a:spcBef>
                <a:spcPts val="0"/>
              </a:spcBef>
              <a:spcAft>
                <a:spcPts val="0"/>
              </a:spcAft>
              <a:buNone/>
            </a:pPr>
            <a:r>
              <a:rPr lang="tr-TR" sz="1400" dirty="0" smtClean="0">
                <a:latin typeface="+mn-lt"/>
              </a:rPr>
              <a:t>Gürcistan, Moldova, Ukrayna, Rusya Federasyonu, Cezayir, Mısır, İsrail, Ürdün, Lübnan, Libya, Fas, Filistin,</a:t>
            </a:r>
          </a:p>
          <a:p>
            <a:pPr>
              <a:spcBef>
                <a:spcPts val="0"/>
              </a:spcBef>
              <a:spcAft>
                <a:spcPts val="0"/>
              </a:spcAft>
              <a:buNone/>
            </a:pPr>
            <a:r>
              <a:rPr lang="tr-TR" sz="1400" dirty="0" smtClean="0">
                <a:latin typeface="+mn-lt"/>
              </a:rPr>
              <a:t>Suriye ve Tunus)</a:t>
            </a:r>
          </a:p>
          <a:p>
            <a:pPr>
              <a:spcBef>
                <a:spcPts val="0"/>
              </a:spcBef>
              <a:spcAft>
                <a:spcPts val="0"/>
              </a:spcAft>
              <a:buNone/>
            </a:pPr>
            <a:endParaRPr lang="tr-TR" sz="1400" dirty="0" smtClean="0">
              <a:latin typeface="+mn-lt"/>
            </a:endParaRPr>
          </a:p>
          <a:p>
            <a:pPr marL="0" indent="0" fontAlgn="auto">
              <a:spcBef>
                <a:spcPts val="0"/>
              </a:spcBef>
              <a:spcAft>
                <a:spcPts val="0"/>
              </a:spcAft>
              <a:buNone/>
              <a:defRPr/>
            </a:pPr>
            <a:r>
              <a:rPr lang="tr-TR" dirty="0" smtClean="0">
                <a:latin typeface="+mn-lt"/>
              </a:rPr>
              <a:t>Kimi merkezi projeler için diğer dünya ülkeleri ile ortaklıklar kurulabilir. </a:t>
            </a:r>
          </a:p>
          <a:p>
            <a:pPr marL="0" indent="0" fontAlgn="auto">
              <a:lnSpc>
                <a:spcPct val="150000"/>
              </a:lnSpc>
              <a:spcBef>
                <a:spcPts val="0"/>
              </a:spcBef>
              <a:spcAft>
                <a:spcPts val="0"/>
              </a:spcAft>
              <a:buNone/>
              <a:defRPr/>
            </a:pPr>
            <a:r>
              <a:rPr lang="tr-TR" u="sng" dirty="0" smtClean="0">
                <a:latin typeface="+mn-lt"/>
              </a:rPr>
              <a:t>Program </a:t>
            </a:r>
            <a:r>
              <a:rPr lang="tr-TR" u="sng" dirty="0">
                <a:latin typeface="+mn-lt"/>
              </a:rPr>
              <a:t>Üyesi</a:t>
            </a:r>
            <a:r>
              <a:rPr lang="tr-TR" dirty="0">
                <a:latin typeface="+mn-lt"/>
              </a:rPr>
              <a:t> </a:t>
            </a:r>
            <a:r>
              <a:rPr lang="tr-TR" b="1" dirty="0">
                <a:latin typeface="+mn-lt"/>
              </a:rPr>
              <a:t>toplam 34 ülke</a:t>
            </a:r>
          </a:p>
        </p:txBody>
      </p:sp>
      <p:sp>
        <p:nvSpPr>
          <p:cNvPr id="3" name="Slayt Numarası Yer Tutucusu 2"/>
          <p:cNvSpPr>
            <a:spLocks noGrp="1"/>
          </p:cNvSpPr>
          <p:nvPr>
            <p:ph type="sldNum" sz="quarter" idx="12"/>
          </p:nvPr>
        </p:nvSpPr>
        <p:spPr/>
        <p:txBody>
          <a:bodyPr/>
          <a:lstStyle/>
          <a:p>
            <a:pPr>
              <a:defRPr/>
            </a:pPr>
            <a:fld id="{E7B8B09E-EAC7-45E0-B117-EF982194667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674" y="714356"/>
            <a:ext cx="8372797" cy="1500198"/>
          </a:xfrm>
        </p:spPr>
        <p:txBody>
          <a:bodyPr>
            <a:noAutofit/>
          </a:bodyPr>
          <a:lstStyle/>
          <a:p>
            <a:pPr algn="l"/>
            <a:r>
              <a:rPr lang="tr-TR" sz="2800" dirty="0" err="1">
                <a:latin typeface="+mn-lt"/>
              </a:rPr>
              <a:t>Erasmus</a:t>
            </a:r>
            <a:r>
              <a:rPr lang="tr-TR" sz="2800" dirty="0">
                <a:latin typeface="+mn-lt"/>
              </a:rPr>
              <a:t>+ Programı </a:t>
            </a:r>
            <a:r>
              <a:rPr lang="tr-TR" sz="2800" dirty="0">
                <a:solidFill>
                  <a:schemeClr val="tx1"/>
                </a:solidFill>
                <a:latin typeface="+mn-lt"/>
              </a:rPr>
              <a:t>kapsamında sunulabilecek 2 tür proje bulunmaktadır</a:t>
            </a:r>
            <a:r>
              <a:rPr lang="tr-TR" sz="2800" dirty="0" smtClean="0">
                <a:solidFill>
                  <a:schemeClr val="tx1"/>
                </a:solidFill>
                <a:latin typeface="+mn-lt"/>
              </a:rPr>
              <a:t>:</a:t>
            </a:r>
            <a:endParaRPr lang="tr-TR" sz="2800" dirty="0">
              <a:solidFill>
                <a:schemeClr val="tx1"/>
              </a:solidFill>
              <a:latin typeface="+mn-lt"/>
            </a:endParaRPr>
          </a:p>
        </p:txBody>
      </p:sp>
      <p:sp>
        <p:nvSpPr>
          <p:cNvPr id="3" name="İçerik Yer Tutucusu 2"/>
          <p:cNvSpPr>
            <a:spLocks noGrp="1"/>
          </p:cNvSpPr>
          <p:nvPr>
            <p:ph idx="1"/>
          </p:nvPr>
        </p:nvSpPr>
        <p:spPr>
          <a:xfrm>
            <a:off x="447675" y="2214554"/>
            <a:ext cx="8229600" cy="3777622"/>
          </a:xfrm>
        </p:spPr>
        <p:txBody>
          <a:bodyPr>
            <a:normAutofit/>
          </a:bodyPr>
          <a:lstStyle/>
          <a:p>
            <a:pPr marL="457200" indent="-457200" algn="just">
              <a:lnSpc>
                <a:spcPct val="150000"/>
              </a:lnSpc>
              <a:spcBef>
                <a:spcPts val="0"/>
              </a:spcBef>
              <a:buFont typeface="+mj-lt"/>
              <a:buAutoNum type="arabicPeriod"/>
            </a:pPr>
            <a:r>
              <a:rPr lang="tr-TR" b="1" dirty="0" smtClean="0">
                <a:solidFill>
                  <a:srgbClr val="C00000"/>
                </a:solidFill>
                <a:cs typeface="Tahoma"/>
              </a:rPr>
              <a:t>Ülke </a:t>
            </a:r>
            <a:r>
              <a:rPr lang="tr-TR" b="1" dirty="0">
                <a:solidFill>
                  <a:srgbClr val="C00000"/>
                </a:solidFill>
                <a:cs typeface="Tahoma"/>
              </a:rPr>
              <a:t>Merkezli Projeler</a:t>
            </a:r>
            <a:r>
              <a:rPr lang="tr-TR" dirty="0">
                <a:cs typeface="Tahoma"/>
              </a:rPr>
              <a:t> (Başvurular her ülkenin kendi Ulusal Ajansı’na yapılır</a:t>
            </a:r>
            <a:r>
              <a:rPr lang="tr-TR" dirty="0" smtClean="0">
                <a:cs typeface="Tahoma"/>
              </a:rPr>
              <a:t>.)</a:t>
            </a:r>
          </a:p>
          <a:p>
            <a:pPr marL="457200" indent="-457200" algn="just">
              <a:lnSpc>
                <a:spcPct val="150000"/>
              </a:lnSpc>
              <a:spcBef>
                <a:spcPts val="0"/>
              </a:spcBef>
              <a:buFont typeface="+mj-lt"/>
              <a:buAutoNum type="arabicPeriod"/>
            </a:pPr>
            <a:endParaRPr lang="tr-TR" dirty="0" smtClean="0">
              <a:cs typeface="Tahoma"/>
            </a:endParaRPr>
          </a:p>
          <a:p>
            <a:pPr marL="457200" indent="-457200" algn="just">
              <a:lnSpc>
                <a:spcPct val="150000"/>
              </a:lnSpc>
              <a:spcBef>
                <a:spcPts val="0"/>
              </a:spcBef>
              <a:buFont typeface="+mj-lt"/>
              <a:buAutoNum type="arabicPeriod"/>
            </a:pPr>
            <a:r>
              <a:rPr lang="tr-TR" b="1" dirty="0" smtClean="0">
                <a:solidFill>
                  <a:srgbClr val="C00000"/>
                </a:solidFill>
                <a:cs typeface="Tahoma"/>
              </a:rPr>
              <a:t>Merkezi </a:t>
            </a:r>
            <a:r>
              <a:rPr lang="tr-TR" b="1" dirty="0">
                <a:solidFill>
                  <a:srgbClr val="C00000"/>
                </a:solidFill>
                <a:cs typeface="Tahoma"/>
              </a:rPr>
              <a:t>Projeler </a:t>
            </a:r>
            <a:r>
              <a:rPr lang="tr-TR" dirty="0">
                <a:cs typeface="Tahoma"/>
              </a:rPr>
              <a:t>(Başvurular Brüksel’de bulunan Avrupa Komisyonu’na bağlı Eğitim, İşitsel ve Görsel Kültür Yürütme Ajansı’na yapılır</a:t>
            </a:r>
            <a:r>
              <a:rPr lang="tr-TR" dirty="0" smtClean="0">
                <a:cs typeface="Tahoma"/>
              </a:rPr>
              <a:t>.)</a:t>
            </a:r>
            <a:endParaRPr lang="tr-TR" dirty="0">
              <a:cs typeface="Tahoma"/>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17</a:t>
            </a:fld>
            <a:endParaRPr lang="en-US"/>
          </a:p>
        </p:txBody>
      </p:sp>
    </p:spTree>
    <p:extLst>
      <p:ext uri="{BB962C8B-B14F-4D97-AF65-F5344CB8AC3E}">
        <p14:creationId xmlns:p14="http://schemas.microsoft.com/office/powerpoint/2010/main" val="2498611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6"/>
          <p:cNvGraphicFramePr>
            <a:graphicFrameLocks noGrp="1"/>
          </p:cNvGraphicFramePr>
          <p:nvPr>
            <p:ph idx="1"/>
            <p:extLst>
              <p:ext uri="{D42A27DB-BD31-4B8C-83A1-F6EECF244321}">
                <p14:modId xmlns:p14="http://schemas.microsoft.com/office/powerpoint/2010/main" val="1780859698"/>
              </p:ext>
            </p:extLst>
          </p:nvPr>
        </p:nvGraphicFramePr>
        <p:xfrm>
          <a:off x="457200" y="1219200"/>
          <a:ext cx="8229600" cy="420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675" y="476672"/>
            <a:ext cx="8229600" cy="1008112"/>
          </a:xfrm>
        </p:spPr>
        <p:txBody>
          <a:bodyPr/>
          <a:lstStyle/>
          <a:p>
            <a:pPr algn="ctr"/>
            <a:r>
              <a:rPr lang="tr-TR" sz="3600" dirty="0" smtClean="0">
                <a:latin typeface="+mn-lt"/>
                <a:ea typeface="ＭＳ Ｐゴシック" pitchFamily="34" charset="-128"/>
              </a:rPr>
              <a:t>Kurum Bir </a:t>
            </a:r>
            <a:r>
              <a:rPr lang="tr-TR" sz="3600" dirty="0" err="1" smtClean="0">
                <a:latin typeface="+mn-lt"/>
                <a:ea typeface="ＭＳ Ｐゴシック" pitchFamily="34" charset="-128"/>
              </a:rPr>
              <a:t>Erasmus</a:t>
            </a:r>
            <a:r>
              <a:rPr lang="tr-TR" sz="3600" dirty="0" smtClean="0">
                <a:latin typeface="+mn-lt"/>
                <a:ea typeface="ＭＳ Ｐゴシック" pitchFamily="34" charset="-128"/>
              </a:rPr>
              <a:t>+ Proje Başvurusunu Nasıl Yapar?</a:t>
            </a:r>
            <a:endParaRPr lang="tr-TR" sz="3600" dirty="0">
              <a:latin typeface="+mn-lt"/>
            </a:endParaRPr>
          </a:p>
        </p:txBody>
      </p:sp>
      <p:sp>
        <p:nvSpPr>
          <p:cNvPr id="3" name="İçerik Yer Tutucusu 2"/>
          <p:cNvSpPr>
            <a:spLocks noGrp="1"/>
          </p:cNvSpPr>
          <p:nvPr>
            <p:ph idx="1"/>
          </p:nvPr>
        </p:nvSpPr>
        <p:spPr>
          <a:xfrm>
            <a:off x="642910" y="1772816"/>
            <a:ext cx="8034365" cy="4175720"/>
          </a:xfrm>
        </p:spPr>
        <p:txBody>
          <a:bodyPr>
            <a:normAutofit lnSpcReduction="10000"/>
          </a:bodyPr>
          <a:lstStyle/>
          <a:p>
            <a:pPr algn="just">
              <a:lnSpc>
                <a:spcPct val="150000"/>
              </a:lnSpc>
              <a:spcBef>
                <a:spcPts val="0"/>
              </a:spcBef>
            </a:pPr>
            <a:r>
              <a:rPr lang="tr-TR" altLang="tr-TR" sz="2000" dirty="0" smtClean="0">
                <a:latin typeface="+mn-lt"/>
                <a:ea typeface="ＭＳ Ｐゴシック" pitchFamily="34" charset="-128"/>
              </a:rPr>
              <a:t>Herhangi </a:t>
            </a:r>
            <a:r>
              <a:rPr lang="tr-TR" altLang="tr-TR" sz="2000" dirty="0">
                <a:latin typeface="+mn-lt"/>
                <a:ea typeface="ＭＳ Ｐゴシック" pitchFamily="34" charset="-128"/>
              </a:rPr>
              <a:t>bir kurumun bir AB projesinde koordinatör ya da ortak olarak yer alabilmesi için </a:t>
            </a:r>
            <a:r>
              <a:rPr lang="tr-TR" altLang="tr-TR" sz="2000" b="1" dirty="0">
                <a:latin typeface="+mn-lt"/>
                <a:ea typeface="ＭＳ Ｐゴシック" pitchFamily="34" charset="-128"/>
              </a:rPr>
              <a:t>öncelikle</a:t>
            </a:r>
            <a:r>
              <a:rPr lang="tr-TR" altLang="tr-TR" sz="2000" dirty="0">
                <a:latin typeface="+mn-lt"/>
                <a:ea typeface="ＭＳ Ｐゴシック" pitchFamily="34" charset="-128"/>
              </a:rPr>
              <a:t> kurumun kendisine ait bir </a:t>
            </a:r>
            <a:r>
              <a:rPr lang="tr-TR" altLang="tr-TR" sz="2000" b="1" dirty="0">
                <a:latin typeface="+mn-lt"/>
                <a:ea typeface="ＭＳ Ｐゴシック" pitchFamily="34" charset="-128"/>
              </a:rPr>
              <a:t>PIC</a:t>
            </a:r>
            <a:r>
              <a:rPr lang="tr-TR" altLang="tr-TR" sz="2000" dirty="0">
                <a:latin typeface="+mn-lt"/>
                <a:ea typeface="ＭＳ Ｐゴシック" pitchFamily="34" charset="-128"/>
              </a:rPr>
              <a:t> </a:t>
            </a:r>
            <a:r>
              <a:rPr lang="tr-TR" altLang="tr-TR" sz="2000" b="1" dirty="0">
                <a:latin typeface="+mn-lt"/>
                <a:ea typeface="ＭＳ Ｐゴシック" pitchFamily="34" charset="-128"/>
              </a:rPr>
              <a:t>numarası </a:t>
            </a:r>
            <a:r>
              <a:rPr lang="tr-TR" altLang="tr-TR" sz="2000" dirty="0">
                <a:latin typeface="+mn-lt"/>
                <a:ea typeface="ＭＳ Ｐゴシック" pitchFamily="34" charset="-128"/>
              </a:rPr>
              <a:t>(</a:t>
            </a:r>
            <a:r>
              <a:rPr lang="tr-TR" altLang="tr-TR" sz="2000" dirty="0" err="1">
                <a:latin typeface="+mn-lt"/>
                <a:ea typeface="ＭＳ Ｐゴシック" pitchFamily="34" charset="-128"/>
              </a:rPr>
              <a:t>Participant</a:t>
            </a:r>
            <a:r>
              <a:rPr lang="tr-TR" altLang="tr-TR" sz="2000" dirty="0">
                <a:latin typeface="+mn-lt"/>
                <a:ea typeface="ＭＳ Ｐゴシック" pitchFamily="34" charset="-128"/>
              </a:rPr>
              <a:t> </a:t>
            </a:r>
            <a:r>
              <a:rPr lang="tr-TR" altLang="tr-TR" sz="2000" dirty="0" err="1">
                <a:latin typeface="+mn-lt"/>
                <a:ea typeface="ＭＳ Ｐゴシック" pitchFamily="34" charset="-128"/>
              </a:rPr>
              <a:t>Identification</a:t>
            </a:r>
            <a:r>
              <a:rPr lang="tr-TR" altLang="tr-TR" sz="2000" dirty="0">
                <a:latin typeface="+mn-lt"/>
                <a:ea typeface="ＭＳ Ｐゴシック" pitchFamily="34" charset="-128"/>
              </a:rPr>
              <a:t> </a:t>
            </a:r>
            <a:r>
              <a:rPr lang="tr-TR" altLang="tr-TR" sz="2000" dirty="0" err="1">
                <a:latin typeface="+mn-lt"/>
                <a:ea typeface="ＭＳ Ｐゴシック" pitchFamily="34" charset="-128"/>
              </a:rPr>
              <a:t>Code</a:t>
            </a:r>
            <a:r>
              <a:rPr lang="tr-TR" altLang="tr-TR" sz="2000" dirty="0">
                <a:latin typeface="+mn-lt"/>
                <a:ea typeface="ＭＳ Ｐゴシック" pitchFamily="34" charset="-128"/>
              </a:rPr>
              <a:t>)</a:t>
            </a:r>
            <a:r>
              <a:rPr lang="tr-TR" altLang="tr-TR" sz="2000" b="1" dirty="0">
                <a:latin typeface="+mn-lt"/>
                <a:ea typeface="ＭＳ Ｐゴシック" pitchFamily="34" charset="-128"/>
              </a:rPr>
              <a:t> </a:t>
            </a:r>
            <a:r>
              <a:rPr lang="tr-TR" altLang="tr-TR" sz="2000" dirty="0">
                <a:latin typeface="+mn-lt"/>
                <a:ea typeface="ＭＳ Ｐゴシック" pitchFamily="34" charset="-128"/>
              </a:rPr>
              <a:t> edinmesi gerekir.</a:t>
            </a:r>
          </a:p>
          <a:p>
            <a:pPr algn="just">
              <a:lnSpc>
                <a:spcPct val="150000"/>
              </a:lnSpc>
              <a:spcBef>
                <a:spcPts val="0"/>
              </a:spcBef>
            </a:pPr>
            <a:endParaRPr lang="tr-TR" altLang="tr-TR" sz="2000" dirty="0">
              <a:latin typeface="+mn-lt"/>
              <a:ea typeface="ＭＳ Ｐゴシック" pitchFamily="34" charset="-128"/>
            </a:endParaRPr>
          </a:p>
          <a:p>
            <a:pPr algn="just">
              <a:lnSpc>
                <a:spcPct val="150000"/>
              </a:lnSpc>
              <a:spcBef>
                <a:spcPts val="0"/>
              </a:spcBef>
            </a:pPr>
            <a:r>
              <a:rPr lang="tr-TR" altLang="tr-TR" sz="2000" dirty="0" smtClean="0">
                <a:latin typeface="+mn-lt"/>
                <a:ea typeface="ＭＳ Ｐゴシック" pitchFamily="34" charset="-128"/>
              </a:rPr>
              <a:t>Kurumun </a:t>
            </a:r>
            <a:r>
              <a:rPr lang="tr-TR" altLang="tr-TR" sz="2000" b="1" dirty="0">
                <a:ea typeface="ＭＳ Ｐゴシック" pitchFamily="34" charset="-128"/>
              </a:rPr>
              <a:t>PIC numarası alması için </a:t>
            </a:r>
            <a:r>
              <a:rPr lang="tr-TR" altLang="tr-TR" sz="2000" b="1" dirty="0" smtClean="0">
                <a:ea typeface="ＭＳ Ｐゴシック" pitchFamily="34" charset="-128"/>
              </a:rPr>
              <a:t>önce,</a:t>
            </a:r>
            <a:r>
              <a:rPr lang="tr-TR" altLang="tr-TR" sz="2000" dirty="0" smtClean="0">
                <a:ea typeface="ＭＳ Ｐゴシック" pitchFamily="34" charset="-128"/>
              </a:rPr>
              <a:t> </a:t>
            </a:r>
            <a:r>
              <a:rPr lang="tr-TR" altLang="tr-TR" sz="2000" b="1" dirty="0" smtClean="0">
                <a:latin typeface="+mn-lt"/>
                <a:ea typeface="ＭＳ Ｐゴシック" pitchFamily="34" charset="-128"/>
              </a:rPr>
              <a:t>EU LOGIN </a:t>
            </a:r>
            <a:r>
              <a:rPr lang="tr-TR" altLang="tr-TR" sz="2000" dirty="0" smtClean="0">
                <a:latin typeface="+mn-lt"/>
                <a:ea typeface="ＭＳ Ｐゴシック" pitchFamily="34" charset="-128"/>
              </a:rPr>
              <a:t>(ECAS) </a:t>
            </a:r>
            <a:r>
              <a:rPr lang="tr-TR" altLang="tr-TR" sz="2000" dirty="0">
                <a:latin typeface="+mn-lt"/>
                <a:ea typeface="ＭＳ Ｐゴシック" pitchFamily="34" charset="-128"/>
              </a:rPr>
              <a:t>(</a:t>
            </a:r>
            <a:r>
              <a:rPr lang="tr-TR" altLang="tr-TR" sz="2000" dirty="0" err="1">
                <a:latin typeface="+mn-lt"/>
                <a:ea typeface="ＭＳ Ｐゴシック" pitchFamily="34" charset="-128"/>
              </a:rPr>
              <a:t>European</a:t>
            </a:r>
            <a:r>
              <a:rPr lang="tr-TR" altLang="tr-TR" sz="2000" dirty="0">
                <a:latin typeface="+mn-lt"/>
                <a:ea typeface="ＭＳ Ｐゴシック" pitchFamily="34" charset="-128"/>
              </a:rPr>
              <a:t> </a:t>
            </a:r>
            <a:r>
              <a:rPr lang="tr-TR" altLang="tr-TR" sz="2000" dirty="0" err="1">
                <a:latin typeface="+mn-lt"/>
                <a:ea typeface="ＭＳ Ｐゴシック" pitchFamily="34" charset="-128"/>
              </a:rPr>
              <a:t>Commission</a:t>
            </a:r>
            <a:r>
              <a:rPr lang="tr-TR" altLang="tr-TR" sz="2000" dirty="0">
                <a:latin typeface="+mn-lt"/>
                <a:ea typeface="ＭＳ Ｐゴシック" pitchFamily="34" charset="-128"/>
              </a:rPr>
              <a:t> </a:t>
            </a:r>
            <a:r>
              <a:rPr lang="tr-TR" altLang="tr-TR" sz="2000" dirty="0" err="1">
                <a:latin typeface="+mn-lt"/>
                <a:ea typeface="ＭＳ Ｐゴシック" pitchFamily="34" charset="-128"/>
              </a:rPr>
              <a:t>Authentication</a:t>
            </a:r>
            <a:r>
              <a:rPr lang="tr-TR" altLang="tr-TR" sz="2000" dirty="0">
                <a:latin typeface="+mn-lt"/>
                <a:ea typeface="ＭＳ Ｐゴシック" pitchFamily="34" charset="-128"/>
              </a:rPr>
              <a:t> </a:t>
            </a:r>
            <a:r>
              <a:rPr lang="tr-TR" altLang="tr-TR" sz="2000" dirty="0" smtClean="0">
                <a:latin typeface="+mn-lt"/>
                <a:ea typeface="ＭＳ Ｐゴシック" pitchFamily="34" charset="-128"/>
              </a:rPr>
              <a:t>Service - </a:t>
            </a:r>
            <a:r>
              <a:rPr lang="tr-TR" altLang="tr-TR" sz="2000" dirty="0">
                <a:latin typeface="+mn-lt"/>
                <a:ea typeface="ＭＳ Ｐゴシック" pitchFamily="34" charset="-128"/>
              </a:rPr>
              <a:t>Avrupa Komisyonu Doğrulama </a:t>
            </a:r>
            <a:r>
              <a:rPr lang="tr-TR" altLang="tr-TR" sz="2000" dirty="0" smtClean="0">
                <a:latin typeface="+mn-lt"/>
                <a:ea typeface="ＭＳ Ｐゴシック" pitchFamily="34" charset="-128"/>
              </a:rPr>
              <a:t>Hizmeti)</a:t>
            </a:r>
            <a:r>
              <a:rPr lang="ja-JP" altLang="tr-TR" sz="2000" dirty="0" smtClean="0">
                <a:latin typeface="+mn-lt"/>
                <a:ea typeface="ＭＳ Ｐゴシック" pitchFamily="34" charset="-128"/>
              </a:rPr>
              <a:t>’</a:t>
            </a:r>
            <a:r>
              <a:rPr lang="tr-TR" altLang="ja-JP" sz="2000" dirty="0" smtClean="0">
                <a:latin typeface="+mn-lt"/>
                <a:ea typeface="ＭＳ Ｐゴシック" pitchFamily="34" charset="-128"/>
              </a:rPr>
              <a:t>ne </a:t>
            </a:r>
            <a:r>
              <a:rPr lang="tr-TR" altLang="ja-JP" sz="2000" dirty="0">
                <a:latin typeface="+mn-lt"/>
                <a:ea typeface="ＭＳ Ｐゴシック" pitchFamily="34" charset="-128"/>
              </a:rPr>
              <a:t>kayıt yaptırması gerekir</a:t>
            </a:r>
            <a:r>
              <a:rPr lang="tr-TR" altLang="ja-JP" sz="2000" dirty="0" smtClean="0">
                <a:latin typeface="+mn-lt"/>
                <a:ea typeface="ＭＳ Ｐゴシック" pitchFamily="34" charset="-128"/>
              </a:rPr>
              <a:t>.</a:t>
            </a:r>
          </a:p>
          <a:p>
            <a:pPr algn="just">
              <a:lnSpc>
                <a:spcPct val="150000"/>
              </a:lnSpc>
              <a:spcBef>
                <a:spcPts val="0"/>
              </a:spcBef>
            </a:pPr>
            <a:endParaRPr lang="tr-TR" altLang="ja-JP" sz="2000" dirty="0" smtClean="0">
              <a:latin typeface="+mn-lt"/>
              <a:ea typeface="ＭＳ Ｐゴシック" pitchFamily="34" charset="-128"/>
            </a:endParaRPr>
          </a:p>
          <a:p>
            <a:pPr marL="0" indent="0" algn="ctr">
              <a:lnSpc>
                <a:spcPct val="150000"/>
              </a:lnSpc>
              <a:spcBef>
                <a:spcPts val="0"/>
              </a:spcBef>
              <a:buNone/>
            </a:pPr>
            <a:r>
              <a:rPr lang="tr-TR" altLang="ja-JP" sz="2200" b="1" dirty="0">
                <a:solidFill>
                  <a:srgbClr val="C00000"/>
                </a:solidFill>
                <a:ea typeface="ＭＳ Ｐゴシック" pitchFamily="34" charset="-128"/>
              </a:rPr>
              <a:t>https://webgate.ec.europa.eu/cas/eim/external/register.cgi</a:t>
            </a:r>
          </a:p>
          <a:p>
            <a:pPr>
              <a:lnSpc>
                <a:spcPct val="150000"/>
              </a:lnSpc>
              <a:spcBef>
                <a:spcPts val="0"/>
              </a:spcBef>
            </a:pPr>
            <a:endParaRPr lang="tr-TR" sz="2000" dirty="0" smtClean="0"/>
          </a:p>
          <a:p>
            <a:pPr>
              <a:lnSpc>
                <a:spcPct val="150000"/>
              </a:lnSpc>
              <a:spcBef>
                <a:spcPts val="0"/>
              </a:spcBef>
            </a:pPr>
            <a:endParaRPr lang="tr-TR" sz="2000" dirty="0"/>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19</a:t>
            </a:fld>
            <a:endParaRPr lang="en-US"/>
          </a:p>
        </p:txBody>
      </p:sp>
    </p:spTree>
    <p:extLst>
      <p:ext uri="{BB962C8B-B14F-4D97-AF65-F5344CB8AC3E}">
        <p14:creationId xmlns:p14="http://schemas.microsoft.com/office/powerpoint/2010/main" val="89126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40768"/>
            <a:ext cx="7467600" cy="2704741"/>
          </a:xfrm>
        </p:spPr>
        <p:txBody>
          <a:bodyPr/>
          <a:lstStyle/>
          <a:p>
            <a:pPr marL="0" indent="0" algn="ctr">
              <a:buNone/>
            </a:pPr>
            <a:endParaRPr lang="tr-TR" sz="2800" dirty="0" smtClean="0"/>
          </a:p>
          <a:p>
            <a:pPr marL="0" indent="0" algn="ctr">
              <a:buNone/>
            </a:pPr>
            <a:endParaRPr lang="tr-TR" sz="2800" dirty="0"/>
          </a:p>
          <a:p>
            <a:pPr marL="0" indent="0" algn="ctr">
              <a:buNone/>
            </a:pPr>
            <a:r>
              <a:rPr lang="tr-TR" sz="4400" dirty="0" smtClean="0">
                <a:latin typeface="+mn-lt"/>
              </a:rPr>
              <a:t>2018 Proje </a:t>
            </a:r>
            <a:r>
              <a:rPr lang="tr-TR" sz="4400" dirty="0">
                <a:latin typeface="+mn-lt"/>
              </a:rPr>
              <a:t>Başvuru Sonuçları</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2</a:t>
            </a:fld>
            <a:endParaRPr lang="en-US"/>
          </a:p>
        </p:txBody>
      </p:sp>
    </p:spTree>
    <p:extLst>
      <p:ext uri="{BB962C8B-B14F-4D97-AF65-F5344CB8AC3E}">
        <p14:creationId xmlns:p14="http://schemas.microsoft.com/office/powerpoint/2010/main" val="3802901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675" y="476672"/>
            <a:ext cx="8229600" cy="1023926"/>
          </a:xfrm>
        </p:spPr>
        <p:txBody>
          <a:bodyPr/>
          <a:lstStyle/>
          <a:p>
            <a:pPr algn="ctr"/>
            <a:r>
              <a:rPr lang="tr-TR" sz="3600" dirty="0">
                <a:latin typeface="+mn-lt"/>
                <a:ea typeface="ＭＳ Ｐゴシック" pitchFamily="34" charset="-128"/>
              </a:rPr>
              <a:t>Kurum Bir </a:t>
            </a:r>
            <a:r>
              <a:rPr lang="tr-TR" sz="3600" dirty="0" err="1">
                <a:latin typeface="+mn-lt"/>
                <a:ea typeface="ＭＳ Ｐゴシック" pitchFamily="34" charset="-128"/>
              </a:rPr>
              <a:t>Erasmus</a:t>
            </a:r>
            <a:r>
              <a:rPr lang="tr-TR" sz="3600" dirty="0">
                <a:latin typeface="+mn-lt"/>
                <a:ea typeface="ＭＳ Ｐゴシック" pitchFamily="34" charset="-128"/>
              </a:rPr>
              <a:t>+ Proje Başvurusunu Nasıl Yapar?</a:t>
            </a:r>
            <a:endParaRPr lang="tr-TR" sz="3600" dirty="0">
              <a:latin typeface="+mn-lt"/>
            </a:endParaRPr>
          </a:p>
        </p:txBody>
      </p:sp>
      <p:sp>
        <p:nvSpPr>
          <p:cNvPr id="3" name="İçerik Yer Tutucusu 2"/>
          <p:cNvSpPr>
            <a:spLocks noGrp="1"/>
          </p:cNvSpPr>
          <p:nvPr>
            <p:ph idx="1"/>
          </p:nvPr>
        </p:nvSpPr>
        <p:spPr>
          <a:xfrm>
            <a:off x="676233" y="1628800"/>
            <a:ext cx="7962926" cy="4680520"/>
          </a:xfrm>
        </p:spPr>
        <p:txBody>
          <a:bodyPr>
            <a:noAutofit/>
          </a:bodyPr>
          <a:lstStyle/>
          <a:p>
            <a:pPr algn="just">
              <a:lnSpc>
                <a:spcPct val="150000"/>
              </a:lnSpc>
              <a:spcBef>
                <a:spcPts val="0"/>
              </a:spcBef>
            </a:pPr>
            <a:r>
              <a:rPr lang="tr-TR" altLang="tr-TR" sz="1800" dirty="0" smtClean="0">
                <a:latin typeface="+mn-lt"/>
                <a:ea typeface="ＭＳ Ｐゴシック" pitchFamily="34" charset="-128"/>
              </a:rPr>
              <a:t>Sonra, </a:t>
            </a:r>
            <a:r>
              <a:rPr lang="tr-TR" altLang="tr-TR" sz="1800" b="1" dirty="0" smtClean="0">
                <a:latin typeface="+mn-lt"/>
                <a:ea typeface="ＭＳ Ｐゴシック" pitchFamily="34" charset="-128"/>
              </a:rPr>
              <a:t>URF </a:t>
            </a:r>
            <a:r>
              <a:rPr lang="tr-TR" altLang="tr-TR" sz="1800" dirty="0">
                <a:latin typeface="+mn-lt"/>
                <a:ea typeface="ＭＳ Ｐゴシック" pitchFamily="34" charset="-128"/>
              </a:rPr>
              <a:t>(</a:t>
            </a:r>
            <a:r>
              <a:rPr lang="tr-TR" altLang="tr-TR" sz="1800" dirty="0" err="1">
                <a:latin typeface="+mn-lt"/>
                <a:ea typeface="ＭＳ Ｐゴシック" pitchFamily="34" charset="-128"/>
              </a:rPr>
              <a:t>The</a:t>
            </a:r>
            <a:r>
              <a:rPr lang="tr-TR" altLang="tr-TR" sz="1800" dirty="0">
                <a:latin typeface="+mn-lt"/>
                <a:ea typeface="ＭＳ Ｐゴシック" pitchFamily="34" charset="-128"/>
              </a:rPr>
              <a:t> </a:t>
            </a:r>
            <a:r>
              <a:rPr lang="tr-TR" altLang="tr-TR" sz="1800" dirty="0" err="1">
                <a:latin typeface="+mn-lt"/>
                <a:ea typeface="ＭＳ Ｐゴシック" pitchFamily="34" charset="-128"/>
              </a:rPr>
              <a:t>Unique</a:t>
            </a:r>
            <a:r>
              <a:rPr lang="tr-TR" altLang="tr-TR" sz="1800" dirty="0">
                <a:latin typeface="+mn-lt"/>
                <a:ea typeface="ＭＳ Ｐゴシック" pitchFamily="34" charset="-128"/>
              </a:rPr>
              <a:t> </a:t>
            </a:r>
            <a:r>
              <a:rPr lang="tr-TR" altLang="tr-TR" sz="1800" dirty="0" err="1">
                <a:latin typeface="+mn-lt"/>
                <a:ea typeface="ＭＳ Ｐゴシック" pitchFamily="34" charset="-128"/>
              </a:rPr>
              <a:t>Registration</a:t>
            </a:r>
            <a:r>
              <a:rPr lang="tr-TR" altLang="tr-TR" sz="1800" dirty="0">
                <a:latin typeface="+mn-lt"/>
                <a:ea typeface="ＭＳ Ｐゴシック" pitchFamily="34" charset="-128"/>
              </a:rPr>
              <a:t> </a:t>
            </a:r>
            <a:r>
              <a:rPr lang="tr-TR" altLang="tr-TR" sz="1800" dirty="0" err="1" smtClean="0">
                <a:latin typeface="+mn-lt"/>
                <a:ea typeface="ＭＳ Ｐゴシック" pitchFamily="34" charset="-128"/>
              </a:rPr>
              <a:t>Facility</a:t>
            </a:r>
            <a:r>
              <a:rPr lang="tr-TR" altLang="tr-TR" sz="1800" dirty="0" smtClean="0">
                <a:latin typeface="+mn-lt"/>
                <a:ea typeface="ＭＳ Ｐゴシック" pitchFamily="34" charset="-128"/>
              </a:rPr>
              <a:t> </a:t>
            </a:r>
            <a:r>
              <a:rPr lang="tr-TR" altLang="tr-TR" sz="1800" b="1" dirty="0">
                <a:latin typeface="+mn-lt"/>
                <a:ea typeface="ＭＳ Ｐゴシック" pitchFamily="34" charset="-128"/>
              </a:rPr>
              <a:t>- Katılımcı </a:t>
            </a:r>
            <a:r>
              <a:rPr lang="tr-TR" altLang="tr-TR" sz="1800" b="1" dirty="0" err="1">
                <a:latin typeface="+mn-lt"/>
                <a:ea typeface="ＭＳ Ｐゴシック" pitchFamily="34" charset="-128"/>
              </a:rPr>
              <a:t>Portalı</a:t>
            </a:r>
            <a:r>
              <a:rPr lang="tr-TR" altLang="tr-TR" sz="1800" b="1" dirty="0">
                <a:latin typeface="+mn-lt"/>
                <a:ea typeface="ＭＳ Ｐゴシック" pitchFamily="34" charset="-128"/>
              </a:rPr>
              <a:t> Veri </a:t>
            </a:r>
            <a:r>
              <a:rPr lang="tr-TR" altLang="tr-TR" sz="1800" b="1" dirty="0">
                <a:ea typeface="ＭＳ Ｐゴシック" pitchFamily="34" charset="-128"/>
              </a:rPr>
              <a:t>T</a:t>
            </a:r>
            <a:r>
              <a:rPr lang="tr-TR" altLang="tr-TR" sz="1800" b="1" dirty="0" smtClean="0">
                <a:latin typeface="+mn-lt"/>
                <a:ea typeface="ＭＳ Ｐゴシック" pitchFamily="34" charset="-128"/>
              </a:rPr>
              <a:t>abanı)</a:t>
            </a:r>
            <a:r>
              <a:rPr lang="tr-TR" altLang="tr-TR" sz="1800" dirty="0" smtClean="0">
                <a:ea typeface="ＭＳ Ｐゴシック" pitchFamily="34" charset="-128"/>
              </a:rPr>
              <a:t>’</a:t>
            </a:r>
            <a:r>
              <a:rPr lang="tr-TR" altLang="tr-TR" sz="1800" dirty="0" err="1" smtClean="0">
                <a:ea typeface="ＭＳ Ｐゴシック" pitchFamily="34" charset="-128"/>
              </a:rPr>
              <a:t>na</a:t>
            </a:r>
            <a:r>
              <a:rPr lang="tr-TR" altLang="tr-TR" sz="1800" dirty="0" smtClean="0">
                <a:ea typeface="ＭＳ Ｐゴシック" pitchFamily="34" charset="-128"/>
              </a:rPr>
              <a:t> </a:t>
            </a:r>
            <a:r>
              <a:rPr lang="tr-TR" altLang="tr-TR" sz="1800" dirty="0">
                <a:ea typeface="ＭＳ Ｐゴシック" pitchFamily="34" charset="-128"/>
              </a:rPr>
              <a:t>k</a:t>
            </a:r>
            <a:r>
              <a:rPr lang="tr-TR" altLang="tr-TR" sz="1800" dirty="0" smtClean="0">
                <a:ea typeface="ＭＳ Ｐゴシック" pitchFamily="34" charset="-128"/>
              </a:rPr>
              <a:t>ayıt olması </a:t>
            </a:r>
            <a:r>
              <a:rPr lang="tr-TR" altLang="tr-TR" sz="1800" dirty="0">
                <a:latin typeface="+mn-lt"/>
                <a:ea typeface="ＭＳ Ｐゴシック" pitchFamily="34" charset="-128"/>
              </a:rPr>
              <a:t>gerekir. </a:t>
            </a:r>
            <a:endParaRPr lang="tr-TR" altLang="tr-TR" sz="1800" dirty="0" smtClean="0">
              <a:latin typeface="+mn-lt"/>
              <a:ea typeface="ＭＳ Ｐゴシック" pitchFamily="34" charset="-128"/>
            </a:endParaRPr>
          </a:p>
          <a:p>
            <a:pPr algn="just">
              <a:lnSpc>
                <a:spcPct val="150000"/>
              </a:lnSpc>
              <a:spcBef>
                <a:spcPts val="0"/>
              </a:spcBef>
            </a:pPr>
            <a:endParaRPr lang="tr-TR" altLang="tr-TR" sz="1800" dirty="0">
              <a:latin typeface="+mn-lt"/>
              <a:ea typeface="ＭＳ Ｐゴシック" pitchFamily="34" charset="-128"/>
            </a:endParaRPr>
          </a:p>
          <a:p>
            <a:pPr algn="just">
              <a:lnSpc>
                <a:spcPct val="150000"/>
              </a:lnSpc>
              <a:spcBef>
                <a:spcPts val="0"/>
              </a:spcBef>
            </a:pPr>
            <a:r>
              <a:rPr lang="tr-TR" altLang="tr-TR" sz="1800" dirty="0" smtClean="0">
                <a:latin typeface="+mn-lt"/>
                <a:ea typeface="ＭＳ Ｐゴシック" pitchFamily="34" charset="-128"/>
              </a:rPr>
              <a:t>Bunun </a:t>
            </a:r>
            <a:r>
              <a:rPr lang="tr-TR" altLang="tr-TR" sz="1800" dirty="0">
                <a:latin typeface="+mn-lt"/>
                <a:ea typeface="ＭＳ Ｐゴシック" pitchFamily="34" charset="-128"/>
              </a:rPr>
              <a:t>için </a:t>
            </a:r>
            <a:r>
              <a:rPr lang="tr-TR" altLang="tr-TR" sz="1800" b="1" dirty="0">
                <a:latin typeface="+mn-lt"/>
                <a:ea typeface="ＭＳ Ｐゴシック" pitchFamily="34" charset="-128"/>
              </a:rPr>
              <a:t>Katılımcı </a:t>
            </a:r>
            <a:r>
              <a:rPr lang="tr-TR" altLang="tr-TR" sz="1800" b="1" dirty="0" err="1">
                <a:latin typeface="+mn-lt"/>
                <a:ea typeface="ＭＳ Ｐゴシック" pitchFamily="34" charset="-128"/>
              </a:rPr>
              <a:t>Portalı</a:t>
            </a:r>
            <a:r>
              <a:rPr lang="tr-TR" altLang="tr-TR" sz="1800" b="1" dirty="0">
                <a:latin typeface="+mn-lt"/>
                <a:ea typeface="ＭＳ Ｐゴシック" pitchFamily="34" charset="-128"/>
              </a:rPr>
              <a:t> </a:t>
            </a:r>
            <a:r>
              <a:rPr lang="tr-TR" altLang="tr-TR" sz="1800" b="1" dirty="0" err="1">
                <a:latin typeface="+mn-lt"/>
                <a:ea typeface="ＭＳ Ｐゴシック" pitchFamily="34" charset="-128"/>
              </a:rPr>
              <a:t>Veritabanının</a:t>
            </a:r>
            <a:r>
              <a:rPr lang="tr-TR" altLang="tr-TR" sz="1800" dirty="0">
                <a:latin typeface="+mn-lt"/>
                <a:ea typeface="ＭＳ Ｐゴシック" pitchFamily="34" charset="-128"/>
              </a:rPr>
              <a:t>   </a:t>
            </a:r>
            <a:endParaRPr lang="tr-TR" altLang="tr-TR" sz="1800" dirty="0" smtClean="0">
              <a:latin typeface="+mn-lt"/>
              <a:ea typeface="ＭＳ Ｐゴシック" pitchFamily="34" charset="-128"/>
            </a:endParaRPr>
          </a:p>
          <a:p>
            <a:pPr marL="0" indent="0" algn="just">
              <a:lnSpc>
                <a:spcPct val="150000"/>
              </a:lnSpc>
              <a:spcBef>
                <a:spcPts val="0"/>
              </a:spcBef>
              <a:buNone/>
            </a:pPr>
            <a:r>
              <a:rPr lang="tr-TR" altLang="tr-TR" sz="1800" b="1" dirty="0" smtClean="0">
                <a:solidFill>
                  <a:srgbClr val="C00000"/>
                </a:solidFill>
                <a:latin typeface="+mn-lt"/>
                <a:ea typeface="ＭＳ Ｐゴシック" pitchFamily="34" charset="-128"/>
                <a:hlinkClick r:id="rId2"/>
              </a:rPr>
              <a:t>http</a:t>
            </a:r>
            <a:r>
              <a:rPr lang="tr-TR" altLang="tr-TR" sz="1800" b="1" dirty="0">
                <a:solidFill>
                  <a:srgbClr val="C00000"/>
                </a:solidFill>
                <a:latin typeface="+mn-lt"/>
                <a:ea typeface="ＭＳ Ｐゴシック" pitchFamily="34" charset="-128"/>
                <a:hlinkClick r:id="rId2"/>
              </a:rPr>
              <a:t>://ec.europa.eu/education/participants/portal/desktop/en/organisations/register.html</a:t>
            </a:r>
            <a:r>
              <a:rPr lang="tr-TR" altLang="tr-TR" sz="1800" b="1" dirty="0">
                <a:solidFill>
                  <a:srgbClr val="C00000"/>
                </a:solidFill>
                <a:latin typeface="+mn-lt"/>
                <a:ea typeface="ＭＳ Ｐゴシック" pitchFamily="34" charset="-128"/>
              </a:rPr>
              <a:t> </a:t>
            </a:r>
            <a:r>
              <a:rPr lang="tr-TR" altLang="tr-TR" sz="1800" dirty="0">
                <a:latin typeface="+mn-lt"/>
                <a:ea typeface="ＭＳ Ｐゴシック" pitchFamily="34" charset="-128"/>
              </a:rPr>
              <a:t>adresinden </a:t>
            </a:r>
            <a:r>
              <a:rPr lang="tr-TR" altLang="tr-TR" sz="1800" b="1" dirty="0">
                <a:latin typeface="+mn-lt"/>
                <a:ea typeface="ＭＳ Ｐゴシック" pitchFamily="34" charset="-128"/>
              </a:rPr>
              <a:t>"REGISTER ORGANISATION" </a:t>
            </a:r>
            <a:r>
              <a:rPr lang="tr-TR" altLang="tr-TR" sz="1800" dirty="0">
                <a:latin typeface="+mn-lt"/>
                <a:ea typeface="ＭＳ Ｐゴシック" pitchFamily="34" charset="-128"/>
              </a:rPr>
              <a:t>butonuna </a:t>
            </a:r>
            <a:r>
              <a:rPr lang="tr-TR" altLang="tr-TR" sz="1800" dirty="0" smtClean="0">
                <a:latin typeface="+mn-lt"/>
                <a:ea typeface="ＭＳ Ｐゴシック" pitchFamily="34" charset="-128"/>
              </a:rPr>
              <a:t>tıklanarak </a:t>
            </a:r>
            <a:r>
              <a:rPr lang="tr-TR" altLang="tr-TR" sz="1800" dirty="0">
                <a:latin typeface="+mn-lt"/>
                <a:ea typeface="ＭＳ Ｐゴシック" pitchFamily="34" charset="-128"/>
              </a:rPr>
              <a:t>kuruluş/grup veri tabanına kaydedilir</a:t>
            </a:r>
            <a:r>
              <a:rPr lang="tr-TR" altLang="tr-TR" sz="1800" dirty="0" smtClean="0">
                <a:latin typeface="+mn-lt"/>
                <a:ea typeface="ＭＳ Ｐゴシック" pitchFamily="34" charset="-128"/>
              </a:rPr>
              <a:t>.</a:t>
            </a:r>
          </a:p>
          <a:p>
            <a:pPr>
              <a:lnSpc>
                <a:spcPct val="150000"/>
              </a:lnSpc>
              <a:spcBef>
                <a:spcPts val="0"/>
              </a:spcBef>
            </a:pPr>
            <a:endParaRPr lang="tr-TR" altLang="tr-TR" sz="1800" dirty="0">
              <a:latin typeface="+mn-lt"/>
              <a:ea typeface="ＭＳ Ｐゴシック" pitchFamily="34" charset="-128"/>
            </a:endParaRPr>
          </a:p>
          <a:p>
            <a:pPr algn="just">
              <a:lnSpc>
                <a:spcPct val="150000"/>
              </a:lnSpc>
              <a:spcBef>
                <a:spcPts val="0"/>
              </a:spcBef>
            </a:pPr>
            <a:r>
              <a:rPr lang="tr-TR" altLang="tr-TR" sz="1800" dirty="0" smtClean="0">
                <a:latin typeface="+mn-lt"/>
                <a:ea typeface="ＭＳ Ｐゴシック" pitchFamily="34" charset="-128"/>
              </a:rPr>
              <a:t>Kurum</a:t>
            </a:r>
            <a:r>
              <a:rPr lang="tr-TR" altLang="tr-TR" sz="1800" dirty="0">
                <a:latin typeface="+mn-lt"/>
                <a:ea typeface="ＭＳ Ｐゴシック" pitchFamily="34" charset="-128"/>
              </a:rPr>
              <a:t>, bunun için </a:t>
            </a:r>
            <a:r>
              <a:rPr lang="tr-TR" altLang="tr-TR" sz="1800" b="1" dirty="0" smtClean="0">
                <a:latin typeface="+mn-lt"/>
                <a:ea typeface="ＭＳ Ｐゴシック" pitchFamily="34" charset="-128"/>
              </a:rPr>
              <a:t>EU LOGIN </a:t>
            </a:r>
            <a:r>
              <a:rPr lang="tr-TR" altLang="tr-TR" sz="1800" dirty="0" smtClean="0">
                <a:latin typeface="+mn-lt"/>
                <a:ea typeface="ＭＳ Ｐゴシック" pitchFamily="34" charset="-128"/>
              </a:rPr>
              <a:t>(ECAS)</a:t>
            </a:r>
            <a:r>
              <a:rPr lang="ja-JP" altLang="tr-TR" sz="1800" dirty="0" smtClean="0">
                <a:latin typeface="+mn-lt"/>
                <a:ea typeface="ＭＳ Ｐゴシック" pitchFamily="34" charset="-128"/>
              </a:rPr>
              <a:t>’</a:t>
            </a:r>
            <a:r>
              <a:rPr lang="tr-TR" altLang="ja-JP" sz="1800" dirty="0" smtClean="0">
                <a:latin typeface="+mn-lt"/>
                <a:ea typeface="ＭＳ Ｐゴシック" pitchFamily="34" charset="-128"/>
              </a:rPr>
              <a:t>a </a:t>
            </a:r>
            <a:r>
              <a:rPr lang="tr-TR" altLang="ja-JP" sz="1800" dirty="0">
                <a:latin typeface="+mn-lt"/>
                <a:ea typeface="ＭＳ Ｐゴシック" pitchFamily="34" charset="-128"/>
              </a:rPr>
              <a:t>kaydolduğunda belirttiği mail adresine gönderilen bağlantıdan şifre belirler. Belirlenen şifre ile </a:t>
            </a:r>
            <a:r>
              <a:rPr lang="tr-TR" altLang="ja-JP" sz="1800" dirty="0" err="1">
                <a:latin typeface="+mn-lt"/>
                <a:ea typeface="ＭＳ Ｐゴシック" pitchFamily="34" charset="-128"/>
              </a:rPr>
              <a:t>Participant</a:t>
            </a:r>
            <a:r>
              <a:rPr lang="tr-TR" altLang="ja-JP" sz="1800" dirty="0">
                <a:latin typeface="+mn-lt"/>
                <a:ea typeface="ＭＳ Ｐゴシック" pitchFamily="34" charset="-128"/>
              </a:rPr>
              <a:t> </a:t>
            </a:r>
            <a:r>
              <a:rPr lang="tr-TR" altLang="ja-JP" sz="1800" dirty="0" err="1" smtClean="0">
                <a:latin typeface="+mn-lt"/>
                <a:ea typeface="ＭＳ Ｐゴシック" pitchFamily="34" charset="-128"/>
              </a:rPr>
              <a:t>Portal’a</a:t>
            </a:r>
            <a:r>
              <a:rPr lang="tr-TR" altLang="ja-JP" sz="1800" dirty="0" smtClean="0">
                <a:latin typeface="+mn-lt"/>
                <a:ea typeface="ＭＳ Ｐゴシック" pitchFamily="34" charset="-128"/>
              </a:rPr>
              <a:t> (URF) </a:t>
            </a:r>
            <a:r>
              <a:rPr lang="tr-TR" altLang="ja-JP" sz="1800" dirty="0">
                <a:latin typeface="+mn-lt"/>
                <a:ea typeface="ＭＳ Ｐゴシック" pitchFamily="34" charset="-128"/>
              </a:rPr>
              <a:t>giriş </a:t>
            </a:r>
            <a:r>
              <a:rPr lang="tr-TR" altLang="ja-JP" sz="1800" dirty="0" smtClean="0">
                <a:latin typeface="+mn-lt"/>
                <a:ea typeface="ＭＳ Ｐゴシック" pitchFamily="34" charset="-128"/>
              </a:rPr>
              <a:t>yapar ve 9 haneli </a:t>
            </a:r>
            <a:r>
              <a:rPr lang="tr-TR" altLang="ja-JP" sz="1800" b="1" dirty="0">
                <a:latin typeface="+mn-lt"/>
                <a:ea typeface="ＭＳ Ｐゴシック" pitchFamily="34" charset="-128"/>
              </a:rPr>
              <a:t>PIC  numarası </a:t>
            </a:r>
            <a:r>
              <a:rPr lang="tr-TR" altLang="ja-JP" sz="1800" dirty="0">
                <a:latin typeface="+mn-lt"/>
                <a:ea typeface="ＭＳ Ｐゴシック" pitchFamily="34" charset="-128"/>
              </a:rPr>
              <a:t>alınmış olunur.</a:t>
            </a:r>
          </a:p>
          <a:p>
            <a:pPr>
              <a:lnSpc>
                <a:spcPct val="150000"/>
              </a:lnSpc>
              <a:spcBef>
                <a:spcPts val="0"/>
              </a:spcBef>
            </a:pPr>
            <a:endParaRPr lang="tr-TR" sz="18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20</a:t>
            </a:fld>
            <a:endParaRPr lang="en-US"/>
          </a:p>
        </p:txBody>
      </p:sp>
    </p:spTree>
    <p:extLst>
      <p:ext uri="{BB962C8B-B14F-4D97-AF65-F5344CB8AC3E}">
        <p14:creationId xmlns:p14="http://schemas.microsoft.com/office/powerpoint/2010/main" val="396165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675" y="620688"/>
            <a:ext cx="8229600" cy="1166802"/>
          </a:xfrm>
        </p:spPr>
        <p:txBody>
          <a:bodyPr/>
          <a:lstStyle/>
          <a:p>
            <a:pPr algn="ctr"/>
            <a:r>
              <a:rPr lang="tr-TR" sz="3600" dirty="0">
                <a:latin typeface="+mn-lt"/>
                <a:ea typeface="ＭＳ Ｐゴシック" pitchFamily="34" charset="-128"/>
              </a:rPr>
              <a:t>Kurum Bir </a:t>
            </a:r>
            <a:r>
              <a:rPr lang="tr-TR" sz="3600" dirty="0" err="1">
                <a:latin typeface="+mn-lt"/>
                <a:ea typeface="ＭＳ Ｐゴシック" pitchFamily="34" charset="-128"/>
              </a:rPr>
              <a:t>Erasmus</a:t>
            </a:r>
            <a:r>
              <a:rPr lang="tr-TR" sz="3600" dirty="0">
                <a:latin typeface="+mn-lt"/>
                <a:ea typeface="ＭＳ Ｐゴシック" pitchFamily="34" charset="-128"/>
              </a:rPr>
              <a:t>+ Proje Başvurusunu Nasıl Yapar?</a:t>
            </a:r>
            <a:endParaRPr lang="tr-TR" sz="3600" dirty="0">
              <a:latin typeface="+mn-lt"/>
            </a:endParaRPr>
          </a:p>
        </p:txBody>
      </p:sp>
      <p:sp>
        <p:nvSpPr>
          <p:cNvPr id="3" name="İçerik Yer Tutucusu 2"/>
          <p:cNvSpPr>
            <a:spLocks noGrp="1"/>
          </p:cNvSpPr>
          <p:nvPr>
            <p:ph idx="1"/>
          </p:nvPr>
        </p:nvSpPr>
        <p:spPr>
          <a:xfrm>
            <a:off x="1071538" y="2285992"/>
            <a:ext cx="7215238" cy="2655176"/>
          </a:xfrm>
        </p:spPr>
        <p:txBody>
          <a:bodyPr>
            <a:normAutofit/>
          </a:bodyPr>
          <a:lstStyle/>
          <a:p>
            <a:r>
              <a:rPr lang="tr-TR" sz="2000" dirty="0">
                <a:latin typeface="+mn-lt"/>
                <a:cs typeface="Times New Roman" pitchFamily="18" charset="0"/>
              </a:rPr>
              <a:t>Katılımcı </a:t>
            </a:r>
            <a:r>
              <a:rPr lang="tr-TR" sz="2000" dirty="0" err="1" smtClean="0">
                <a:latin typeface="+mn-lt"/>
                <a:cs typeface="Times New Roman" pitchFamily="18" charset="0"/>
              </a:rPr>
              <a:t>Portalı</a:t>
            </a:r>
            <a:r>
              <a:rPr lang="tr-TR" sz="2000" dirty="0" smtClean="0">
                <a:latin typeface="+mn-lt"/>
                <a:cs typeface="Times New Roman" pitchFamily="18" charset="0"/>
              </a:rPr>
              <a:t> (URF)</a:t>
            </a:r>
            <a:r>
              <a:rPr lang="tr-TR" sz="2000" dirty="0" smtClean="0">
                <a:cs typeface="Times New Roman" pitchFamily="18" charset="0"/>
              </a:rPr>
              <a:t> ve EU LOGIN</a:t>
            </a:r>
            <a:r>
              <a:rPr lang="tr-TR" sz="2000" dirty="0" smtClean="0">
                <a:latin typeface="+mn-lt"/>
                <a:cs typeface="Times New Roman" pitchFamily="18" charset="0"/>
              </a:rPr>
              <a:t> (ECAS)’e </a:t>
            </a:r>
            <a:r>
              <a:rPr lang="tr-TR" sz="2000" dirty="0">
                <a:latin typeface="+mn-lt"/>
                <a:cs typeface="Times New Roman" pitchFamily="18" charset="0"/>
              </a:rPr>
              <a:t>nasıl üye olunur? </a:t>
            </a:r>
            <a:endParaRPr lang="tr-TR" sz="2000" dirty="0" smtClean="0">
              <a:latin typeface="+mn-lt"/>
              <a:cs typeface="Times New Roman" pitchFamily="18" charset="0"/>
            </a:endParaRPr>
          </a:p>
          <a:p>
            <a:r>
              <a:rPr lang="tr-TR" sz="2000" dirty="0" smtClean="0">
                <a:latin typeface="+mn-lt"/>
                <a:cs typeface="Times New Roman" pitchFamily="18" charset="0"/>
              </a:rPr>
              <a:t>PIC </a:t>
            </a:r>
            <a:r>
              <a:rPr lang="tr-TR" sz="2000" dirty="0">
                <a:latin typeface="+mn-lt"/>
                <a:cs typeface="Times New Roman" pitchFamily="18" charset="0"/>
              </a:rPr>
              <a:t>kodu nasıl alınır? </a:t>
            </a:r>
            <a:endParaRPr lang="tr-TR" sz="2000" dirty="0">
              <a:cs typeface="Times New Roman" pitchFamily="18" charset="0"/>
            </a:endParaRPr>
          </a:p>
          <a:p>
            <a:pPr marL="0" indent="0">
              <a:buNone/>
            </a:pPr>
            <a:r>
              <a:rPr lang="tr-TR" sz="2400" b="1" dirty="0">
                <a:latin typeface="+mn-lt"/>
                <a:cs typeface="Times New Roman" pitchFamily="18" charset="0"/>
              </a:rPr>
              <a:t/>
            </a:r>
            <a:br>
              <a:rPr lang="tr-TR" sz="2400" b="1" dirty="0">
                <a:latin typeface="+mn-lt"/>
                <a:cs typeface="Times New Roman" pitchFamily="18" charset="0"/>
              </a:rPr>
            </a:br>
            <a:r>
              <a:rPr lang="tr-TR" sz="2400" b="1" dirty="0">
                <a:latin typeface="+mn-lt"/>
                <a:cs typeface="Times New Roman" pitchFamily="18" charset="0"/>
                <a:hlinkClick r:id="rId2"/>
              </a:rPr>
              <a:t>http://</a:t>
            </a:r>
            <a:r>
              <a:rPr lang="tr-TR" sz="2400" b="1" dirty="0" smtClean="0">
                <a:latin typeface="+mn-lt"/>
                <a:cs typeface="Times New Roman" pitchFamily="18" charset="0"/>
                <a:hlinkClick r:id="rId2"/>
              </a:rPr>
              <a:t>www.youtube.com/watch?v=Op024Xx5ThA&amp;list=PLQktSc4L6G2zo21Pfl7tSYSA3KeqroyD</a:t>
            </a:r>
            <a:r>
              <a:rPr lang="tr-TR" sz="2400" b="1" dirty="0" smtClean="0">
                <a:latin typeface="+mn-lt"/>
                <a:cs typeface="Times New Roman" pitchFamily="18" charset="0"/>
              </a:rPr>
              <a:t> </a:t>
            </a:r>
            <a:endParaRPr lang="tr-TR" sz="2400" b="1"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21</a:t>
            </a:fld>
            <a:endParaRPr lang="en-US"/>
          </a:p>
        </p:txBody>
      </p:sp>
    </p:spTree>
    <p:extLst>
      <p:ext uri="{BB962C8B-B14F-4D97-AF65-F5344CB8AC3E}">
        <p14:creationId xmlns:p14="http://schemas.microsoft.com/office/powerpoint/2010/main" val="744972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Daha sonra, kurumun Ulusal Ajansın veri tabanı olan </a:t>
            </a:r>
            <a:r>
              <a:rPr lang="tr-TR" b="1" dirty="0" smtClean="0">
                <a:solidFill>
                  <a:srgbClr val="D5384B"/>
                </a:solidFill>
              </a:rPr>
              <a:t>TURNA</a:t>
            </a:r>
            <a:r>
              <a:rPr lang="tr-TR" dirty="0" smtClean="0"/>
              <a:t> (</a:t>
            </a:r>
            <a:r>
              <a:rPr lang="tr-TR" dirty="0"/>
              <a:t>Elektronik Proje </a:t>
            </a:r>
            <a:r>
              <a:rPr lang="tr-TR"/>
              <a:t>Yönetim </a:t>
            </a:r>
            <a:r>
              <a:rPr lang="tr-TR" smtClean="0"/>
              <a:t>Sistemi) sistemine </a:t>
            </a:r>
            <a:r>
              <a:rPr lang="tr-TR" dirty="0" smtClean="0"/>
              <a:t>kayıt yaptırması gerekir. </a:t>
            </a:r>
          </a:p>
          <a:p>
            <a:endParaRPr lang="tr-TR" dirty="0"/>
          </a:p>
          <a:p>
            <a:pPr marL="0" indent="0">
              <a:buNone/>
            </a:pPr>
            <a:r>
              <a:rPr lang="tr-TR" dirty="0" smtClean="0"/>
              <a:t>	</a:t>
            </a:r>
            <a:r>
              <a:rPr lang="tr-TR" b="1" dirty="0" smtClean="0"/>
              <a:t>www.ua.gov.tr</a:t>
            </a:r>
            <a:endParaRPr lang="tr-TR" b="1" dirty="0"/>
          </a:p>
        </p:txBody>
      </p:sp>
      <p:sp>
        <p:nvSpPr>
          <p:cNvPr id="4" name="Unvan 1"/>
          <p:cNvSpPr>
            <a:spLocks noGrp="1"/>
          </p:cNvSpPr>
          <p:nvPr>
            <p:ph type="title"/>
          </p:nvPr>
        </p:nvSpPr>
        <p:spPr>
          <a:xfrm>
            <a:off x="447675" y="620688"/>
            <a:ext cx="8229600" cy="1166802"/>
          </a:xfrm>
        </p:spPr>
        <p:txBody>
          <a:bodyPr/>
          <a:lstStyle/>
          <a:p>
            <a:pPr algn="ctr"/>
            <a:r>
              <a:rPr lang="tr-TR" sz="3600" dirty="0">
                <a:latin typeface="+mn-lt"/>
                <a:ea typeface="ＭＳ Ｐゴシック" pitchFamily="34" charset="-128"/>
              </a:rPr>
              <a:t>Kurum Bir </a:t>
            </a:r>
            <a:r>
              <a:rPr lang="tr-TR" sz="3600" dirty="0" err="1">
                <a:latin typeface="+mn-lt"/>
                <a:ea typeface="ＭＳ Ｐゴシック" pitchFamily="34" charset="-128"/>
              </a:rPr>
              <a:t>Erasmus</a:t>
            </a:r>
            <a:r>
              <a:rPr lang="tr-TR" sz="3600" dirty="0">
                <a:latin typeface="+mn-lt"/>
                <a:ea typeface="ＭＳ Ｐゴシック" pitchFamily="34" charset="-128"/>
              </a:rPr>
              <a:t>+ Proje Başvurusunu Nasıl Yapar?</a:t>
            </a:r>
            <a:endParaRPr lang="tr-TR" sz="3600" dirty="0">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22</a:t>
            </a:fld>
            <a:endParaRPr lang="en-US"/>
          </a:p>
        </p:txBody>
      </p:sp>
    </p:spTree>
    <p:extLst>
      <p:ext uri="{BB962C8B-B14F-4D97-AF65-F5344CB8AC3E}">
        <p14:creationId xmlns:p14="http://schemas.microsoft.com/office/powerpoint/2010/main" val="209638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descr="C:\Users\Zeynep TURKSOY\Desktop\ua giriş sayfa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23</a:t>
            </a:fld>
            <a:endParaRPr lang="en-US"/>
          </a:p>
        </p:txBody>
      </p:sp>
    </p:spTree>
    <p:extLst>
      <p:ext uri="{BB962C8B-B14F-4D97-AF65-F5344CB8AC3E}">
        <p14:creationId xmlns:p14="http://schemas.microsoft.com/office/powerpoint/2010/main" val="2860821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descr="C:\Users\Zeynep TURKSOY\Desktop\faydalı link ve dokümanalar giri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863"/>
            <a:ext cx="9143999" cy="694372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24</a:t>
            </a:fld>
            <a:endParaRPr lang="en-US"/>
          </a:p>
        </p:txBody>
      </p:sp>
    </p:spTree>
    <p:extLst>
      <p:ext uri="{BB962C8B-B14F-4D97-AF65-F5344CB8AC3E}">
        <p14:creationId xmlns:p14="http://schemas.microsoft.com/office/powerpoint/2010/main" val="114078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descr="C:\Users\Zeynep TURKSOY\Desktop\faydalı link dok. sayfası (ecas ve u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3"/>
            <a:ext cx="9143999" cy="686752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25</a:t>
            </a:fld>
            <a:endParaRPr lang="en-US"/>
          </a:p>
        </p:txBody>
      </p:sp>
    </p:spTree>
    <p:extLst>
      <p:ext uri="{BB962C8B-B14F-4D97-AF65-F5344CB8AC3E}">
        <p14:creationId xmlns:p14="http://schemas.microsoft.com/office/powerpoint/2010/main" val="4184548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Zeynep TURKSOY\Desktop\ec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26</a:t>
            </a:fld>
            <a:endParaRPr lang="en-US"/>
          </a:p>
        </p:txBody>
      </p:sp>
    </p:spTree>
    <p:extLst>
      <p:ext uri="{BB962C8B-B14F-4D97-AF65-F5344CB8AC3E}">
        <p14:creationId xmlns:p14="http://schemas.microsoft.com/office/powerpoint/2010/main" val="3820969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Zeynep TURKSOY\Desktop\U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252519" cy="6886576"/>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27</a:t>
            </a:fld>
            <a:endParaRPr lang="en-US"/>
          </a:p>
        </p:txBody>
      </p:sp>
    </p:spTree>
    <p:extLst>
      <p:ext uri="{BB962C8B-B14F-4D97-AF65-F5344CB8AC3E}">
        <p14:creationId xmlns:p14="http://schemas.microsoft.com/office/powerpoint/2010/main" val="1225389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descr="C:\Users\Zeynep TURKSOY\Desktop\UA TURNA GİRİ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34187"/>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28</a:t>
            </a:fld>
            <a:endParaRPr lang="en-US"/>
          </a:p>
        </p:txBody>
      </p:sp>
    </p:spTree>
    <p:extLst>
      <p:ext uri="{BB962C8B-B14F-4D97-AF65-F5344CB8AC3E}">
        <p14:creationId xmlns:p14="http://schemas.microsoft.com/office/powerpoint/2010/main" val="3543295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C:\Users\Zeynep TURKSOY\Desktop\TUR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288"/>
            <a:ext cx="9143999" cy="6829425"/>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29</a:t>
            </a:fld>
            <a:endParaRPr lang="en-US"/>
          </a:p>
        </p:txBody>
      </p:sp>
    </p:spTree>
    <p:extLst>
      <p:ext uri="{BB962C8B-B14F-4D97-AF65-F5344CB8AC3E}">
        <p14:creationId xmlns:p14="http://schemas.microsoft.com/office/powerpoint/2010/main" val="3587431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209070623"/>
              </p:ext>
            </p:extLst>
          </p:nvPr>
        </p:nvGraphicFramePr>
        <p:xfrm>
          <a:off x="547389" y="1052736"/>
          <a:ext cx="8001055" cy="1643073"/>
        </p:xfrm>
        <a:graphic>
          <a:graphicData uri="http://schemas.openxmlformats.org/drawingml/2006/table">
            <a:tbl>
              <a:tblPr/>
              <a:tblGrid>
                <a:gridCol w="1504936"/>
                <a:gridCol w="1684284"/>
                <a:gridCol w="2966874"/>
                <a:gridCol w="1844961"/>
              </a:tblGrid>
              <a:tr h="346061">
                <a:tc gridSpan="4">
                  <a:txBody>
                    <a:bodyPr/>
                    <a:lstStyle/>
                    <a:p>
                      <a:pPr algn="ctr">
                        <a:lnSpc>
                          <a:spcPct val="115000"/>
                        </a:lnSpc>
                        <a:spcAft>
                          <a:spcPts val="0"/>
                        </a:spcAft>
                      </a:pPr>
                      <a:r>
                        <a:rPr lang="tr-TR" sz="1400" b="1" dirty="0">
                          <a:latin typeface="Calibri"/>
                          <a:ea typeface="Times New Roman"/>
                          <a:cs typeface="Times New Roman"/>
                        </a:rPr>
                        <a:t>KA1 – Bireylerin Öğrenme Hareketliliği</a:t>
                      </a:r>
                      <a:endParaRPr lang="tr-TR" sz="1400" dirty="0">
                        <a:latin typeface="Calibri"/>
                        <a:ea typeface="Times New Roman"/>
                        <a:cs typeface="Times New Roman"/>
                      </a:endParaRPr>
                    </a:p>
                  </a:txBody>
                  <a:tcPr marL="46554" marR="46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81900">
                <a:tc>
                  <a:txBody>
                    <a:bodyPr/>
                    <a:lstStyle/>
                    <a:p>
                      <a:pPr>
                        <a:lnSpc>
                          <a:spcPct val="115000"/>
                        </a:lnSpc>
                        <a:spcAft>
                          <a:spcPts val="0"/>
                        </a:spcAft>
                      </a:pPr>
                      <a:endParaRPr lang="tr-TR" sz="1400" dirty="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Başvuru</a:t>
                      </a:r>
                      <a:endParaRPr lang="tr-TR" sz="140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Times New Roman"/>
                          <a:cs typeface="Times New Roman"/>
                        </a:rPr>
                        <a:t>Kabul</a:t>
                      </a:r>
                      <a:endParaRPr lang="tr-TR" sz="1400" dirty="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Yedek</a:t>
                      </a:r>
                      <a:endParaRPr lang="tr-TR" sz="140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778">
                <a:tc>
                  <a:txBody>
                    <a:bodyPr/>
                    <a:lstStyle/>
                    <a:p>
                      <a:pPr>
                        <a:lnSpc>
                          <a:spcPct val="115000"/>
                        </a:lnSpc>
                        <a:spcAft>
                          <a:spcPts val="0"/>
                        </a:spcAft>
                      </a:pPr>
                      <a:r>
                        <a:rPr lang="tr-TR" sz="1400" b="1" dirty="0">
                          <a:latin typeface="Calibri"/>
                          <a:ea typeface="Times New Roman"/>
                          <a:cs typeface="Times New Roman"/>
                        </a:rPr>
                        <a:t>Gençlik Eğitimi</a:t>
                      </a:r>
                      <a:endParaRPr lang="tr-TR" sz="1400" dirty="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1</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0</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0</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778">
                <a:tc>
                  <a:txBody>
                    <a:bodyPr/>
                    <a:lstStyle/>
                    <a:p>
                      <a:pPr>
                        <a:lnSpc>
                          <a:spcPct val="115000"/>
                        </a:lnSpc>
                        <a:spcAft>
                          <a:spcPts val="0"/>
                        </a:spcAft>
                      </a:pPr>
                      <a:r>
                        <a:rPr lang="tr-TR" sz="1400" b="1" dirty="0">
                          <a:latin typeface="Calibri"/>
                          <a:ea typeface="Times New Roman"/>
                          <a:cs typeface="Times New Roman"/>
                        </a:rPr>
                        <a:t>Okul Eğitimi</a:t>
                      </a:r>
                      <a:endParaRPr lang="tr-TR" sz="1400" dirty="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131</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2</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3</a:t>
                      </a:r>
                    </a:p>
                  </a:txBody>
                  <a:tcPr marL="46554" marR="46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778">
                <a:tc>
                  <a:txBody>
                    <a:bodyPr/>
                    <a:lstStyle/>
                    <a:p>
                      <a:pPr>
                        <a:lnSpc>
                          <a:spcPct val="115000"/>
                        </a:lnSpc>
                        <a:spcAft>
                          <a:spcPts val="0"/>
                        </a:spcAft>
                      </a:pPr>
                      <a:r>
                        <a:rPr lang="tr-TR" sz="1400" b="1" dirty="0">
                          <a:latin typeface="Calibri"/>
                          <a:ea typeface="Times New Roman"/>
                          <a:cs typeface="Times New Roman"/>
                        </a:rPr>
                        <a:t>Mesleki Eğitim</a:t>
                      </a:r>
                      <a:endParaRPr lang="tr-TR" sz="1400" dirty="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106</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41</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11</a:t>
                      </a:r>
                    </a:p>
                  </a:txBody>
                  <a:tcPr marL="46554" marR="46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778">
                <a:tc>
                  <a:txBody>
                    <a:bodyPr/>
                    <a:lstStyle/>
                    <a:p>
                      <a:pPr>
                        <a:lnSpc>
                          <a:spcPct val="115000"/>
                        </a:lnSpc>
                        <a:spcAft>
                          <a:spcPts val="0"/>
                        </a:spcAft>
                      </a:pPr>
                      <a:r>
                        <a:rPr lang="tr-TR" sz="1400" b="1" dirty="0">
                          <a:latin typeface="Calibri"/>
                          <a:ea typeface="Times New Roman"/>
                          <a:cs typeface="Times New Roman"/>
                        </a:rPr>
                        <a:t>Yetişkin Eğitimi</a:t>
                      </a:r>
                      <a:endParaRPr lang="tr-TR" sz="1400" dirty="0">
                        <a:latin typeface="Calibri"/>
                        <a:ea typeface="Times New Roman"/>
                        <a:cs typeface="Times New Roman"/>
                      </a:endParaRP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7</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2</a:t>
                      </a:r>
                    </a:p>
                  </a:txBody>
                  <a:tcPr marL="46554" marR="465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1</a:t>
                      </a:r>
                    </a:p>
                  </a:txBody>
                  <a:tcPr marL="46554" marR="46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3720501787"/>
              </p:ext>
            </p:extLst>
          </p:nvPr>
        </p:nvGraphicFramePr>
        <p:xfrm>
          <a:off x="571472" y="3284984"/>
          <a:ext cx="8001056" cy="2643206"/>
        </p:xfrm>
        <a:graphic>
          <a:graphicData uri="http://schemas.openxmlformats.org/drawingml/2006/table">
            <a:tbl>
              <a:tblPr/>
              <a:tblGrid>
                <a:gridCol w="1397898"/>
                <a:gridCol w="819294"/>
                <a:gridCol w="968543"/>
                <a:gridCol w="886231"/>
                <a:gridCol w="1050855"/>
                <a:gridCol w="819294"/>
                <a:gridCol w="958032"/>
                <a:gridCol w="1100909"/>
              </a:tblGrid>
              <a:tr h="390915">
                <a:tc gridSpan="8">
                  <a:txBody>
                    <a:bodyPr/>
                    <a:lstStyle/>
                    <a:p>
                      <a:pPr algn="ctr">
                        <a:lnSpc>
                          <a:spcPct val="115000"/>
                        </a:lnSpc>
                        <a:spcAft>
                          <a:spcPts val="0"/>
                        </a:spcAft>
                      </a:pPr>
                      <a:r>
                        <a:rPr lang="tr-TR" sz="1400" b="1" dirty="0">
                          <a:latin typeface="Calibri"/>
                          <a:ea typeface="Times New Roman"/>
                          <a:cs typeface="Times New Roman"/>
                        </a:rPr>
                        <a:t>KA2 – Stratejik Ortaklıklar</a:t>
                      </a:r>
                      <a:endParaRPr lang="tr-TR" sz="1400" dirty="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6691">
                <a:tc>
                  <a:txBody>
                    <a:bodyPr/>
                    <a:lstStyle/>
                    <a:p>
                      <a:pPr>
                        <a:lnSpc>
                          <a:spcPct val="115000"/>
                        </a:lnSpc>
                        <a:spcAft>
                          <a:spcPts val="0"/>
                        </a:spcAft>
                      </a:pPr>
                      <a:endParaRPr lang="tr-TR" sz="14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Başvuru</a:t>
                      </a:r>
                      <a:endParaRPr lang="tr-TR" sz="14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r-TR" sz="1400" b="1" dirty="0">
                          <a:latin typeface="Calibri"/>
                          <a:ea typeface="Times New Roman"/>
                          <a:cs typeface="Times New Roman"/>
                        </a:rPr>
                        <a:t>Kabul</a:t>
                      </a:r>
                      <a:endParaRPr lang="tr-TR" sz="14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b="1">
                          <a:latin typeface="Calibri"/>
                          <a:ea typeface="Times New Roman"/>
                          <a:cs typeface="Times New Roman"/>
                        </a:rPr>
                        <a:t>Yedek</a:t>
                      </a:r>
                      <a:endParaRPr lang="tr-TR" sz="140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573342">
                <a:tc rowSpan="2">
                  <a:txBody>
                    <a:bodyPr/>
                    <a:lstStyle/>
                    <a:p>
                      <a:pPr>
                        <a:lnSpc>
                          <a:spcPct val="115000"/>
                        </a:lnSpc>
                        <a:spcAft>
                          <a:spcPts val="0"/>
                        </a:spcAft>
                      </a:pPr>
                      <a:r>
                        <a:rPr lang="tr-TR" sz="1400" b="1" dirty="0">
                          <a:latin typeface="Calibri"/>
                          <a:ea typeface="Times New Roman"/>
                          <a:cs typeface="Times New Roman"/>
                        </a:rPr>
                        <a:t>Okul Eğitimi</a:t>
                      </a:r>
                      <a:endParaRPr lang="tr-TR" sz="1400" dirty="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tr-TR" sz="1400" dirty="0">
                          <a:latin typeface="Calibri"/>
                          <a:ea typeface="Times New Roman"/>
                          <a:cs typeface="Times New Roman"/>
                        </a:rPr>
                        <a:t>77</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dirty="0">
                          <a:latin typeface="Calibri"/>
                          <a:ea typeface="Times New Roman"/>
                          <a:cs typeface="Times New Roman"/>
                        </a:rPr>
                        <a:t>İUDY</a:t>
                      </a:r>
                      <a:endParaRPr lang="tr-TR" sz="1400" dirty="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YGY</a:t>
                      </a:r>
                      <a:endParaRPr lang="tr-TR" sz="140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Okullararası</a:t>
                      </a:r>
                      <a:endParaRPr lang="tr-TR" sz="140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İUDY</a:t>
                      </a:r>
                      <a:endParaRPr lang="tr-TR" sz="140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YGY</a:t>
                      </a:r>
                      <a:endParaRPr lang="tr-TR" sz="140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b="1">
                          <a:latin typeface="Calibri"/>
                          <a:ea typeface="Times New Roman"/>
                          <a:cs typeface="Times New Roman"/>
                        </a:rPr>
                        <a:t>Okullararası</a:t>
                      </a:r>
                      <a:endParaRPr lang="tr-TR" sz="1400">
                        <a:latin typeface="Calibri"/>
                        <a:ea typeface="Times New Roman"/>
                        <a:cs typeface="Times New Roman"/>
                      </a:endParaRP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184">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400">
                          <a:latin typeface="Calibri"/>
                          <a:ea typeface="Times New Roman"/>
                          <a:cs typeface="Times New Roman"/>
                        </a:rPr>
                        <a:t>0</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4</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22</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0</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1</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0</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403">
                <a:tc>
                  <a:txBody>
                    <a:bodyPr/>
                    <a:lstStyle/>
                    <a:p>
                      <a:pPr>
                        <a:lnSpc>
                          <a:spcPct val="115000"/>
                        </a:lnSpc>
                        <a:spcAft>
                          <a:spcPts val="0"/>
                        </a:spcAft>
                      </a:pPr>
                      <a:r>
                        <a:rPr lang="tr-TR" sz="1400" b="1" dirty="0">
                          <a:latin typeface="Calibri"/>
                          <a:ea typeface="Times New Roman"/>
                          <a:cs typeface="Times New Roman"/>
                        </a:rPr>
                        <a:t>Mesleki Eğitim</a:t>
                      </a:r>
                      <a:endParaRPr lang="tr-TR" sz="1400" dirty="0">
                        <a:latin typeface="Calibri"/>
                        <a:ea typeface="Times New Roman"/>
                        <a:cs typeface="Times New Roman"/>
                      </a:endParaRPr>
                    </a:p>
                    <a:p>
                      <a:pPr algn="ctr">
                        <a:lnSpc>
                          <a:spcPct val="115000"/>
                        </a:lnSpc>
                        <a:spcAft>
                          <a:spcPts val="0"/>
                        </a:spcAft>
                      </a:pPr>
                      <a:r>
                        <a:rPr lang="tr-TR" sz="1000" b="1" dirty="0">
                          <a:latin typeface="Calibri"/>
                          <a:ea typeface="Times New Roman"/>
                          <a:cs typeface="Times New Roman"/>
                        </a:rPr>
                        <a:t>yeniliği destekleyen stratejik ortaklıklar</a:t>
                      </a:r>
                      <a:endParaRPr lang="tr-TR" sz="10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1400" dirty="0">
                          <a:latin typeface="Calibri"/>
                          <a:ea typeface="Times New Roman"/>
                          <a:cs typeface="Times New Roman"/>
                        </a:rPr>
                        <a:t>1</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a:latin typeface="Calibri"/>
                          <a:ea typeface="Times New Roman"/>
                          <a:cs typeface="Times New Roman"/>
                        </a:rPr>
                        <a:t>3</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r-TR" sz="1400">
                          <a:latin typeface="Calibri"/>
                          <a:ea typeface="Times New Roman"/>
                          <a:cs typeface="Times New Roman"/>
                        </a:rPr>
                        <a:t>0</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86671">
                <a:tc>
                  <a:txBody>
                    <a:bodyPr/>
                    <a:lstStyle/>
                    <a:p>
                      <a:pPr>
                        <a:lnSpc>
                          <a:spcPct val="115000"/>
                        </a:lnSpc>
                        <a:spcAft>
                          <a:spcPts val="0"/>
                        </a:spcAft>
                      </a:pPr>
                      <a:r>
                        <a:rPr lang="tr-TR" sz="1400" b="1" dirty="0">
                          <a:latin typeface="Calibri"/>
                          <a:ea typeface="Times New Roman"/>
                          <a:cs typeface="Times New Roman"/>
                        </a:rPr>
                        <a:t>Yetişkin Eğitimi</a:t>
                      </a:r>
                      <a:endParaRPr lang="tr-TR" sz="1400" dirty="0">
                        <a:latin typeface="Calibri"/>
                        <a:ea typeface="Times New Roman"/>
                        <a:cs typeface="Times New Roman"/>
                      </a:endParaRPr>
                    </a:p>
                  </a:txBody>
                  <a:tcPr marL="46299" marR="46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1400">
                          <a:latin typeface="Calibri"/>
                          <a:ea typeface="Times New Roman"/>
                          <a:cs typeface="Times New Roman"/>
                        </a:rPr>
                        <a:t>0</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5</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latin typeface="Calibri"/>
                          <a:ea typeface="Times New Roman"/>
                          <a:cs typeface="Times New Roman"/>
                        </a:rPr>
                        <a:t>-</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r-TR" sz="1400" dirty="0">
                          <a:latin typeface="Calibri"/>
                          <a:ea typeface="Times New Roman"/>
                          <a:cs typeface="Times New Roman"/>
                        </a:rPr>
                        <a:t>0</a:t>
                      </a:r>
                    </a:p>
                  </a:txBody>
                  <a:tcPr marL="46299" marR="462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30</a:t>
            </a:fld>
            <a:endParaRPr lang="en-US"/>
          </a:p>
        </p:txBody>
      </p:sp>
      <p:pic>
        <p:nvPicPr>
          <p:cNvPr id="1026" name="Picture 2" descr="C:\Users\Zeynep TURKSOY\Desktop\turna giriş.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2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936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521" y="427384"/>
            <a:ext cx="8424936" cy="5888227"/>
          </a:xfrm>
        </p:spPr>
        <p:txBody>
          <a:bodyPr/>
          <a:lstStyle/>
          <a:p>
            <a:pPr marL="457200" indent="-457200">
              <a:buFont typeface="+mj-lt"/>
              <a:buAutoNum type="arabicPeriod"/>
            </a:pPr>
            <a:r>
              <a:rPr lang="tr-TR" dirty="0" smtClean="0"/>
              <a:t>EU LOGIN (ECAS) sayfasına kayıt oldunuz.</a:t>
            </a:r>
          </a:p>
          <a:p>
            <a:pPr marL="457200" indent="-457200">
              <a:buFont typeface="+mj-lt"/>
              <a:buAutoNum type="arabicPeriod"/>
            </a:pPr>
            <a:r>
              <a:rPr lang="tr-TR" dirty="0" smtClean="0"/>
              <a:t>URF sayfasına (</a:t>
            </a:r>
            <a:r>
              <a:rPr lang="tr-TR" altLang="tr-TR" dirty="0">
                <a:ea typeface="ＭＳ Ｐゴシック" pitchFamily="34" charset="-128"/>
              </a:rPr>
              <a:t>Katılımcı </a:t>
            </a:r>
            <a:r>
              <a:rPr lang="tr-TR" altLang="tr-TR" dirty="0" err="1">
                <a:ea typeface="ＭＳ Ｐゴシック" pitchFamily="34" charset="-128"/>
              </a:rPr>
              <a:t>Portalı</a:t>
            </a:r>
            <a:r>
              <a:rPr lang="tr-TR" altLang="tr-TR" dirty="0">
                <a:ea typeface="ＭＳ Ｐゴシック" pitchFamily="34" charset="-128"/>
              </a:rPr>
              <a:t> Veri T</a:t>
            </a:r>
            <a:r>
              <a:rPr lang="tr-TR" altLang="tr-TR" dirty="0" smtClean="0">
                <a:ea typeface="ＭＳ Ｐゴシック" pitchFamily="34" charset="-128"/>
              </a:rPr>
              <a:t>abanına) da kayıt oldunuz.</a:t>
            </a:r>
          </a:p>
          <a:p>
            <a:pPr marL="457200" indent="-457200">
              <a:buFont typeface="+mj-lt"/>
              <a:buAutoNum type="arabicPeriod"/>
            </a:pPr>
            <a:r>
              <a:rPr lang="tr-TR" dirty="0" smtClean="0">
                <a:ea typeface="ＭＳ Ｐゴシック" pitchFamily="34" charset="-128"/>
              </a:rPr>
              <a:t>PIC numaranızı aldınız.</a:t>
            </a:r>
          </a:p>
          <a:p>
            <a:pPr marL="457200" indent="-457200">
              <a:buFont typeface="+mj-lt"/>
              <a:buAutoNum type="arabicPeriod"/>
            </a:pPr>
            <a:r>
              <a:rPr lang="tr-TR" dirty="0" err="1" smtClean="0">
                <a:ea typeface="ＭＳ Ｐゴシック" pitchFamily="34" charset="-128"/>
              </a:rPr>
              <a:t>TURNA’ya</a:t>
            </a:r>
            <a:r>
              <a:rPr lang="tr-TR" dirty="0" smtClean="0">
                <a:ea typeface="ＭＳ Ｐゴシック" pitchFamily="34" charset="-128"/>
              </a:rPr>
              <a:t> da üye oldunuz.</a:t>
            </a:r>
          </a:p>
          <a:p>
            <a:pPr marL="457200" indent="-457200">
              <a:buFont typeface="+mj-lt"/>
              <a:buAutoNum type="arabicPeriod"/>
            </a:pPr>
            <a:endParaRPr lang="tr-TR" dirty="0" smtClean="0">
              <a:ea typeface="ＭＳ Ｐゴシック" pitchFamily="34" charset="-128"/>
            </a:endParaRPr>
          </a:p>
          <a:p>
            <a:pPr>
              <a:buFont typeface="Wingdings" pitchFamily="2" charset="2"/>
              <a:buChar char="Ø"/>
            </a:pPr>
            <a:r>
              <a:rPr lang="tr-TR" dirty="0" smtClean="0">
                <a:ea typeface="ＭＳ Ｐゴシック" pitchFamily="34" charset="-128"/>
              </a:rPr>
              <a:t> </a:t>
            </a:r>
            <a:r>
              <a:rPr lang="tr-TR" dirty="0" smtClean="0">
                <a:ea typeface="ＭＳ Ｐゴシック" pitchFamily="34" charset="-128"/>
              </a:rPr>
              <a:t>Son </a:t>
            </a:r>
            <a:r>
              <a:rPr lang="tr-TR" dirty="0" smtClean="0">
                <a:ea typeface="ＭＳ Ｐゴシック" pitchFamily="34" charset="-128"/>
              </a:rPr>
              <a:t>olarak, </a:t>
            </a:r>
            <a:r>
              <a:rPr lang="tr-TR" dirty="0" smtClean="0">
                <a:ea typeface="ＭＳ Ｐゴシック" pitchFamily="34" charset="-128"/>
              </a:rPr>
              <a:t>EU LOGIN (ECAS) sistemine;</a:t>
            </a:r>
          </a:p>
          <a:p>
            <a:pPr>
              <a:buFont typeface="Wingdings" pitchFamily="2" charset="2"/>
              <a:buChar char="Ø"/>
            </a:pPr>
            <a:endParaRPr lang="tr-TR" dirty="0">
              <a:ea typeface="ＭＳ Ｐゴシック" pitchFamily="34" charset="-128"/>
            </a:endParaRPr>
          </a:p>
          <a:p>
            <a:pPr lvl="1">
              <a:buFont typeface="Arial" pitchFamily="34" charset="0"/>
              <a:buChar char="•"/>
            </a:pPr>
            <a:r>
              <a:rPr lang="tr-TR" dirty="0" smtClean="0">
                <a:ea typeface="ＭＳ Ｐゴシック" pitchFamily="34" charset="-128"/>
              </a:rPr>
              <a:t>Tüzel Kişilik Belgesi (Başvuran ve Ortaklar)</a:t>
            </a:r>
          </a:p>
          <a:p>
            <a:pPr lvl="1">
              <a:buFont typeface="Arial" pitchFamily="34" charset="0"/>
              <a:buChar char="•"/>
            </a:pPr>
            <a:r>
              <a:rPr lang="tr-TR" dirty="0" smtClean="0">
                <a:ea typeface="ＭＳ Ｐゴシック" pitchFamily="34" charset="-128"/>
              </a:rPr>
              <a:t>Finansal Bilgi Formu (</a:t>
            </a:r>
            <a:r>
              <a:rPr lang="tr-TR" dirty="0">
                <a:ea typeface="ＭＳ Ｐゴシック" pitchFamily="34" charset="-128"/>
              </a:rPr>
              <a:t>Y</a:t>
            </a:r>
            <a:r>
              <a:rPr lang="tr-TR" dirty="0" smtClean="0">
                <a:ea typeface="ＭＳ Ｐゴシック" pitchFamily="34" charset="-128"/>
              </a:rPr>
              <a:t>alnızca Başvuran)</a:t>
            </a:r>
          </a:p>
          <a:p>
            <a:pPr lvl="1">
              <a:buFont typeface="Arial" pitchFamily="34" charset="0"/>
              <a:buChar char="•"/>
            </a:pPr>
            <a:r>
              <a:rPr lang="tr-TR" dirty="0" smtClean="0">
                <a:ea typeface="ＭＳ Ｐゴシック" pitchFamily="34" charset="-128"/>
              </a:rPr>
              <a:t>Ek belgeler (</a:t>
            </a:r>
            <a:r>
              <a:rPr lang="tr-TR" dirty="0">
                <a:ea typeface="ＭＳ Ｐゴシック" pitchFamily="34" charset="-128"/>
              </a:rPr>
              <a:t>Y</a:t>
            </a:r>
            <a:r>
              <a:rPr lang="tr-TR" dirty="0" smtClean="0">
                <a:ea typeface="ＭＳ Ｐゴシック" pitchFamily="34" charset="-128"/>
              </a:rPr>
              <a:t>alnızca Başvuran)</a:t>
            </a:r>
          </a:p>
          <a:p>
            <a:pPr marL="329184" lvl="1" indent="0">
              <a:buNone/>
            </a:pPr>
            <a:endParaRPr lang="tr-TR" dirty="0" smtClean="0">
              <a:ea typeface="ＭＳ Ｐゴシック" pitchFamily="34" charset="-128"/>
            </a:endParaRPr>
          </a:p>
          <a:p>
            <a:pPr marL="329184" lvl="1" indent="0">
              <a:buNone/>
            </a:pPr>
            <a:r>
              <a:rPr lang="tr-TR" dirty="0" smtClean="0">
                <a:ea typeface="ＭＳ Ｐゴシック" pitchFamily="34" charset="-128"/>
              </a:rPr>
              <a:t>									yüklenmesi gerekmektedir.</a:t>
            </a:r>
            <a:endParaRPr lang="tr-TR" dirty="0"/>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31</a:t>
            </a:fld>
            <a:endParaRPr lang="en-US"/>
          </a:p>
        </p:txBody>
      </p:sp>
    </p:spTree>
    <p:extLst>
      <p:ext uri="{BB962C8B-B14F-4D97-AF65-F5344CB8AC3E}">
        <p14:creationId xmlns:p14="http://schemas.microsoft.com/office/powerpoint/2010/main" val="1201622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1280" y="436563"/>
            <a:ext cx="8041440" cy="976213"/>
          </a:xfrm>
        </p:spPr>
        <p:txBody>
          <a:bodyPr/>
          <a:lstStyle/>
          <a:p>
            <a:r>
              <a:rPr lang="tr-TR" sz="3200" dirty="0"/>
              <a:t>Başvuru Formunun Doldurulması ve </a:t>
            </a:r>
            <a:r>
              <a:rPr lang="tr-TR" sz="3200" dirty="0" smtClean="0"/>
              <a:t>Gönderilmesi</a:t>
            </a:r>
            <a:endParaRPr lang="tr-TR" sz="3200" dirty="0"/>
          </a:p>
        </p:txBody>
      </p:sp>
      <p:sp>
        <p:nvSpPr>
          <p:cNvPr id="3" name="İçerik Yer Tutucusu 2"/>
          <p:cNvSpPr>
            <a:spLocks noGrp="1"/>
          </p:cNvSpPr>
          <p:nvPr>
            <p:ph idx="1"/>
          </p:nvPr>
        </p:nvSpPr>
        <p:spPr>
          <a:xfrm>
            <a:off x="554484" y="1628800"/>
            <a:ext cx="8021220" cy="4608512"/>
          </a:xfrm>
        </p:spPr>
        <p:txBody>
          <a:bodyPr>
            <a:noAutofit/>
          </a:bodyPr>
          <a:lstStyle/>
          <a:p>
            <a:pPr algn="just" fontAlgn="base">
              <a:buFont typeface="Arial" pitchFamily="34" charset="0"/>
              <a:buChar char="•"/>
            </a:pPr>
            <a:r>
              <a:rPr lang="tr-TR" sz="1800" dirty="0" err="1" smtClean="0"/>
              <a:t>Erasmus</a:t>
            </a:r>
            <a:r>
              <a:rPr lang="tr-TR" sz="1800" dirty="0"/>
              <a:t>+ Programının her bir alt faaliyeti için </a:t>
            </a:r>
            <a:r>
              <a:rPr lang="tr-TR" sz="1800" b="1" dirty="0" smtClean="0">
                <a:solidFill>
                  <a:srgbClr val="D5384B"/>
                </a:solidFill>
              </a:rPr>
              <a:t>Turna</a:t>
            </a:r>
            <a:r>
              <a:rPr lang="tr-TR" sz="1800" dirty="0" smtClean="0"/>
              <a:t>'dan yönleneceğiniz </a:t>
            </a:r>
            <a:r>
              <a:rPr lang="tr-TR" sz="1800" b="1" dirty="0" smtClean="0"/>
              <a:t>çevrimiçi for</a:t>
            </a:r>
            <a:r>
              <a:rPr lang="tr-TR" sz="1800" b="1" dirty="0" smtClean="0"/>
              <a:t>mlar </a:t>
            </a:r>
            <a:r>
              <a:rPr lang="tr-TR" sz="1800" b="1" dirty="0" smtClean="0"/>
              <a:t>(web form) </a:t>
            </a:r>
            <a:r>
              <a:rPr lang="tr-TR" sz="1800" dirty="0" smtClean="0"/>
              <a:t>kullanılmalıdır</a:t>
            </a:r>
            <a:r>
              <a:rPr lang="tr-TR" sz="1800" dirty="0" smtClean="0"/>
              <a:t>.</a:t>
            </a:r>
          </a:p>
          <a:p>
            <a:pPr algn="just" fontAlgn="base">
              <a:buFont typeface="Arial" pitchFamily="34" charset="0"/>
              <a:buChar char="•"/>
            </a:pPr>
            <a:endParaRPr lang="tr-TR" sz="1800" dirty="0"/>
          </a:p>
          <a:p>
            <a:pPr algn="just" fontAlgn="base">
              <a:buFont typeface="Arial" pitchFamily="34" charset="0"/>
              <a:buChar char="•"/>
            </a:pPr>
            <a:r>
              <a:rPr lang="tr-TR" sz="1800" dirty="0" smtClean="0"/>
              <a:t>Başvuru </a:t>
            </a:r>
            <a:r>
              <a:rPr lang="tr-TR" sz="1800" dirty="0"/>
              <a:t>formu doldurulurken </a:t>
            </a:r>
            <a:r>
              <a:rPr lang="tr-TR" sz="1800" b="1" dirty="0">
                <a:hlinkClick r:id="rId2"/>
              </a:rPr>
              <a:t>Program </a:t>
            </a:r>
            <a:r>
              <a:rPr lang="tr-TR" sz="1800" b="1" dirty="0" smtClean="0">
                <a:hlinkClick r:id="rId2"/>
              </a:rPr>
              <a:t>Rehberi</a:t>
            </a:r>
            <a:r>
              <a:rPr lang="tr-TR" sz="1800" b="1" dirty="0" smtClean="0"/>
              <a:t> </a:t>
            </a:r>
            <a:r>
              <a:rPr lang="tr-TR" sz="1800" dirty="0" smtClean="0"/>
              <a:t>ve </a:t>
            </a:r>
            <a:r>
              <a:rPr lang="tr-TR" sz="1800" dirty="0"/>
              <a:t>ilgili başvuru rehberleri dikkate alınmalıdır</a:t>
            </a:r>
            <a:r>
              <a:rPr lang="tr-TR" sz="1800" dirty="0" smtClean="0"/>
              <a:t>.</a:t>
            </a:r>
          </a:p>
          <a:p>
            <a:pPr algn="just" fontAlgn="base">
              <a:buFont typeface="Arial" pitchFamily="34" charset="0"/>
              <a:buChar char="•"/>
            </a:pPr>
            <a:endParaRPr lang="tr-TR" sz="1800" dirty="0"/>
          </a:p>
          <a:p>
            <a:pPr algn="just" fontAlgn="base">
              <a:buFont typeface="Arial" pitchFamily="34" charset="0"/>
              <a:buChar char="•"/>
            </a:pPr>
            <a:r>
              <a:rPr lang="tr-TR" sz="1800" dirty="0"/>
              <a:t>Başvuru esnasında gerekli olan tüm ek belgeler başvuru formuna eklenmelidir</a:t>
            </a:r>
            <a:r>
              <a:rPr lang="tr-TR" sz="1800" dirty="0" smtClean="0"/>
              <a:t>. </a:t>
            </a:r>
            <a:endParaRPr lang="tr-TR" sz="1800" dirty="0"/>
          </a:p>
        </p:txBody>
      </p:sp>
      <p:sp>
        <p:nvSpPr>
          <p:cNvPr id="4" name="Aşağı Ok 3"/>
          <p:cNvSpPr/>
          <p:nvPr/>
        </p:nvSpPr>
        <p:spPr>
          <a:xfrm rot="1196755">
            <a:off x="6521093" y="4485200"/>
            <a:ext cx="864096" cy="1356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layt Numarası Yer Tutucusu 4"/>
          <p:cNvSpPr>
            <a:spLocks noGrp="1"/>
          </p:cNvSpPr>
          <p:nvPr>
            <p:ph type="sldNum" sz="quarter" idx="12"/>
          </p:nvPr>
        </p:nvSpPr>
        <p:spPr/>
        <p:txBody>
          <a:bodyPr/>
          <a:lstStyle/>
          <a:p>
            <a:pPr>
              <a:defRPr/>
            </a:pPr>
            <a:fld id="{E7B8B09E-EAC7-45E0-B117-EF9821946678}" type="slidenum">
              <a:rPr lang="en-US" smtClean="0"/>
              <a:pPr>
                <a:defRPr/>
              </a:pPr>
              <a:t>32</a:t>
            </a:fld>
            <a:endParaRPr lang="en-US"/>
          </a:p>
        </p:txBody>
      </p:sp>
    </p:spTree>
    <p:extLst>
      <p:ext uri="{BB962C8B-B14F-4D97-AF65-F5344CB8AC3E}">
        <p14:creationId xmlns:p14="http://schemas.microsoft.com/office/powerpoint/2010/main" val="38188896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5030" y="548680"/>
            <a:ext cx="8161425" cy="5760640"/>
          </a:xfrm>
        </p:spPr>
        <p:txBody>
          <a:bodyPr>
            <a:noAutofit/>
          </a:bodyPr>
          <a:lstStyle/>
          <a:p>
            <a:pPr marL="0" indent="0" fontAlgn="base">
              <a:buNone/>
            </a:pPr>
            <a:r>
              <a:rPr lang="tr-TR" sz="2000" b="1" dirty="0"/>
              <a:t>Başvuru Formuna eklenmesi gereken belgeler:</a:t>
            </a:r>
            <a:r>
              <a:rPr lang="tr-TR" sz="1800" b="1" dirty="0"/>
              <a:t> </a:t>
            </a:r>
            <a:endParaRPr lang="tr-TR" sz="1800" b="1" dirty="0" smtClean="0"/>
          </a:p>
          <a:p>
            <a:pPr marL="0" indent="0" fontAlgn="base">
              <a:buNone/>
            </a:pPr>
            <a:r>
              <a:rPr lang="tr-TR" sz="1800" dirty="0"/>
              <a:t/>
            </a:r>
            <a:br>
              <a:rPr lang="tr-TR" sz="1800" dirty="0"/>
            </a:br>
            <a:r>
              <a:rPr lang="tr-TR" sz="1800" dirty="0"/>
              <a:t>- </a:t>
            </a:r>
            <a:r>
              <a:rPr lang="tr-TR" sz="1800" dirty="0" smtClean="0"/>
              <a:t>Başvuru </a:t>
            </a:r>
            <a:r>
              <a:rPr lang="tr-TR" sz="1800" dirty="0"/>
              <a:t>formundaki </a:t>
            </a:r>
            <a:r>
              <a:rPr lang="tr-TR" sz="1800" b="1" dirty="0">
                <a:solidFill>
                  <a:srgbClr val="C00000"/>
                </a:solidFill>
              </a:rPr>
              <a:t>doğruluk beyanı</a:t>
            </a:r>
            <a:r>
              <a:rPr lang="tr-TR" sz="1800" dirty="0">
                <a:solidFill>
                  <a:srgbClr val="C00000"/>
                </a:solidFill>
              </a:rPr>
              <a:t> </a:t>
            </a:r>
            <a:r>
              <a:rPr lang="tr-TR" sz="1800" dirty="0"/>
              <a:t>sayfasının </a:t>
            </a:r>
            <a:r>
              <a:rPr lang="tr-TR" sz="1800" dirty="0" smtClean="0"/>
              <a:t>indirilip ıslak imzalı taranmış </a:t>
            </a:r>
            <a:r>
              <a:rPr lang="tr-TR" sz="1800" dirty="0"/>
              <a:t>hali</a:t>
            </a:r>
            <a:r>
              <a:rPr lang="tr-TR" sz="1800" dirty="0" smtClean="0"/>
              <a:t>,</a:t>
            </a:r>
          </a:p>
          <a:p>
            <a:pPr marL="0" indent="0" fontAlgn="base">
              <a:buNone/>
            </a:pPr>
            <a:r>
              <a:rPr lang="tr-TR" sz="1800" dirty="0"/>
              <a:t/>
            </a:r>
            <a:br>
              <a:rPr lang="tr-TR" sz="1800" dirty="0"/>
            </a:br>
            <a:r>
              <a:rPr lang="tr-TR" sz="1800" dirty="0"/>
              <a:t>- Ortaklık Yetki Belgesi (</a:t>
            </a:r>
            <a:r>
              <a:rPr lang="tr-TR" sz="1800" b="1" dirty="0" err="1">
                <a:hlinkClick r:id="rId2"/>
              </a:rPr>
              <a:t>mandate</a:t>
            </a:r>
            <a:r>
              <a:rPr lang="tr-TR" sz="1800" dirty="0"/>
              <a:t>): Okullar arası Değişim </a:t>
            </a:r>
            <a:r>
              <a:rPr lang="tr-TR" sz="1800" dirty="0" smtClean="0"/>
              <a:t>Ortaklıkları başvurularında </a:t>
            </a:r>
            <a:r>
              <a:rPr lang="tr-TR" sz="1800" dirty="0"/>
              <a:t>bu belge zorunlu değildir. Diğer ortaklıklarda ise zorunludur</a:t>
            </a:r>
            <a:r>
              <a:rPr lang="tr-TR" sz="1800" dirty="0" smtClean="0"/>
              <a:t>.</a:t>
            </a:r>
          </a:p>
          <a:p>
            <a:pPr marL="0" indent="0" fontAlgn="base">
              <a:buNone/>
            </a:pPr>
            <a:r>
              <a:rPr lang="tr-TR" sz="1800" dirty="0"/>
              <a:t/>
            </a:r>
            <a:br>
              <a:rPr lang="tr-TR" sz="1800" dirty="0"/>
            </a:br>
            <a:r>
              <a:rPr lang="tr-TR" sz="1800" dirty="0"/>
              <a:t>- </a:t>
            </a:r>
            <a:r>
              <a:rPr lang="tr-TR" sz="1800" b="1" dirty="0">
                <a:hlinkClick r:id="rId3"/>
              </a:rPr>
              <a:t>Faaliyet </a:t>
            </a:r>
            <a:r>
              <a:rPr lang="tr-TR" sz="1800" b="1" dirty="0" smtClean="0">
                <a:hlinkClick r:id="rId3"/>
              </a:rPr>
              <a:t>Tablosu</a:t>
            </a:r>
            <a:r>
              <a:rPr lang="tr-TR" sz="1800" b="1" dirty="0" smtClean="0"/>
              <a:t> (KA229 hariç tüm KA2 </a:t>
            </a:r>
            <a:r>
              <a:rPr lang="tr-TR" sz="1800" b="1" dirty="0"/>
              <a:t>projelerinde </a:t>
            </a:r>
            <a:r>
              <a:rPr lang="tr-TR" sz="1800" b="1" dirty="0" smtClean="0"/>
              <a:t>ve KA1 için sadece </a:t>
            </a:r>
            <a:r>
              <a:rPr lang="tr-TR" sz="1800" b="1" dirty="0"/>
              <a:t>gençlik projelerinde </a:t>
            </a:r>
            <a:r>
              <a:rPr lang="tr-TR" sz="1800" b="1" dirty="0" smtClean="0"/>
              <a:t>yüklenmesi </a:t>
            </a:r>
            <a:r>
              <a:rPr lang="tr-TR" sz="1800" b="1" dirty="0" smtClean="0"/>
              <a:t>zorunludur.)</a:t>
            </a:r>
            <a:endParaRPr lang="tr-TR" sz="1800" dirty="0"/>
          </a:p>
          <a:p>
            <a:pPr fontAlgn="base">
              <a:buFont typeface="Arial" pitchFamily="34" charset="0"/>
              <a:buChar char="•"/>
            </a:pPr>
            <a:endParaRPr lang="tr-TR" sz="1800" dirty="0"/>
          </a:p>
          <a:p>
            <a:pPr fontAlgn="base">
              <a:buFont typeface="Arial" pitchFamily="34" charset="0"/>
              <a:buChar char="•"/>
            </a:pPr>
            <a:r>
              <a:rPr lang="tr-TR" sz="1800" dirty="0" smtClean="0"/>
              <a:t>Başvuru </a:t>
            </a:r>
            <a:r>
              <a:rPr lang="tr-TR" sz="1800" dirty="0"/>
              <a:t>formu üzerindeki “Gönder (</a:t>
            </a:r>
            <a:r>
              <a:rPr lang="tr-TR" sz="1800" dirty="0" err="1"/>
              <a:t>Submit</a:t>
            </a:r>
            <a:r>
              <a:rPr lang="tr-TR" sz="1800" dirty="0"/>
              <a:t>)” butonuna basılarak </a:t>
            </a:r>
            <a:r>
              <a:rPr lang="tr-TR" sz="1800" dirty="0" smtClean="0"/>
              <a:t>çevrimiçi </a:t>
            </a:r>
            <a:r>
              <a:rPr lang="tr-TR" sz="1800" dirty="0"/>
              <a:t>gönderim yapılmalıdır.</a:t>
            </a:r>
            <a:br>
              <a:rPr lang="tr-TR" sz="1800" dirty="0"/>
            </a:br>
            <a:endParaRPr lang="tr-TR" sz="1800" dirty="0"/>
          </a:p>
          <a:p>
            <a:pPr fontAlgn="base">
              <a:buFont typeface="Arial" pitchFamily="34" charset="0"/>
              <a:buChar char="•"/>
            </a:pPr>
            <a:r>
              <a:rPr lang="tr-TR" sz="1800" dirty="0"/>
              <a:t>Başvuru formunun gönderim işleminin tamamlanabilmesi için form </a:t>
            </a:r>
            <a:r>
              <a:rPr lang="tr-TR" sz="1800" dirty="0" smtClean="0"/>
              <a:t>gönderdikten sonra bir hafta içinde ayrıca</a:t>
            </a:r>
            <a:r>
              <a:rPr lang="tr-TR" sz="1800" dirty="0"/>
              <a:t> </a:t>
            </a:r>
            <a:r>
              <a:rPr lang="tr-TR" sz="1800" b="1" dirty="0" err="1">
                <a:hlinkClick r:id="rId4"/>
              </a:rPr>
              <a:t>TURNA'ya</a:t>
            </a:r>
            <a:r>
              <a:rPr lang="tr-TR" sz="1800" b="1" dirty="0">
                <a:hlinkClick r:id="rId4"/>
              </a:rPr>
              <a:t> </a:t>
            </a:r>
            <a:r>
              <a:rPr lang="tr-TR" sz="1800" dirty="0"/>
              <a:t>da </a:t>
            </a:r>
            <a:r>
              <a:rPr lang="tr-TR" sz="1800" dirty="0" smtClean="0"/>
              <a:t>yüklenmelidir.</a:t>
            </a:r>
          </a:p>
          <a:p>
            <a:pPr fontAlgn="base">
              <a:buFont typeface="Arial" pitchFamily="34" charset="0"/>
              <a:buChar char="•"/>
            </a:pPr>
            <a:endParaRPr lang="tr-TR" sz="1800" dirty="0"/>
          </a:p>
          <a:p>
            <a:pPr fontAlgn="base">
              <a:buFont typeface="Arial" pitchFamily="34" charset="0"/>
              <a:buChar char="•"/>
            </a:pPr>
            <a:r>
              <a:rPr lang="tr-TR" sz="1800" dirty="0" smtClean="0"/>
              <a:t>Teklif </a:t>
            </a:r>
            <a:r>
              <a:rPr lang="tr-TR" sz="1800" dirty="0"/>
              <a:t>Çağrısında ve Program Rehberinde ilan edilen son başvuru tarihine ve saatine </a:t>
            </a:r>
            <a:r>
              <a:rPr lang="tr-TR" sz="1800" dirty="0" smtClean="0"/>
              <a:t>uyulmalıdır.</a:t>
            </a:r>
            <a:endParaRPr lang="tr-TR" sz="1800" dirty="0"/>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33</a:t>
            </a:fld>
            <a:endParaRPr lang="en-US"/>
          </a:p>
        </p:txBody>
      </p:sp>
    </p:spTree>
    <p:extLst>
      <p:ext uri="{BB962C8B-B14F-4D97-AF65-F5344CB8AC3E}">
        <p14:creationId xmlns:p14="http://schemas.microsoft.com/office/powerpoint/2010/main" val="3264271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34</a:t>
            </a:fld>
            <a:endParaRPr lang="en-US"/>
          </a:p>
        </p:txBody>
      </p:sp>
      <p:pic>
        <p:nvPicPr>
          <p:cNvPr id="2050" name="Picture 2" descr="C:\Users\Zeynep TURKSOY\Desktop\turna webfo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477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35</a:t>
            </a:fld>
            <a:endParaRPr lang="en-US"/>
          </a:p>
        </p:txBody>
      </p:sp>
      <p:pic>
        <p:nvPicPr>
          <p:cNvPr id="1026" name="Picture 2" descr="C:\Users\Zeynep TURKSOY\Desktop\ecas g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813"/>
            <a:ext cx="9143999" cy="683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58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36</a:t>
            </a:fld>
            <a:endParaRPr lang="en-US"/>
          </a:p>
        </p:txBody>
      </p:sp>
      <p:pic>
        <p:nvPicPr>
          <p:cNvPr id="2051" name="Picture 3" descr="C:\Users\Zeynep TURKSOY\Desktop\frdg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3"/>
            <a:ext cx="9143999"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38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37</a:t>
            </a:fld>
            <a:endParaRPr lang="en-US"/>
          </a:p>
        </p:txBody>
      </p:sp>
      <p:pic>
        <p:nvPicPr>
          <p:cNvPr id="3074" name="Picture 2" descr="C:\Users\Zeynep TURKSOY\Desktop\sfdghgkjl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44000" cy="681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96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38</a:t>
            </a:fld>
            <a:endParaRPr lang="en-US"/>
          </a:p>
        </p:txBody>
      </p:sp>
      <p:pic>
        <p:nvPicPr>
          <p:cNvPr id="4099" name="Picture 3" descr="C:\Users\Zeynep TURKSOY\Desktop\scfsfssss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338"/>
            <a:ext cx="9143999" cy="679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89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rot="364419">
            <a:off x="3019448" y="2979673"/>
            <a:ext cx="5236528" cy="2236728"/>
          </a:xfrm>
        </p:spPr>
        <p:txBody>
          <a:bodyPr/>
          <a:lstStyle/>
          <a:p>
            <a:r>
              <a:rPr lang="tr-TR" sz="6000" dirty="0"/>
              <a:t/>
            </a:r>
            <a:br>
              <a:rPr lang="tr-TR" sz="6000" dirty="0"/>
            </a:br>
            <a:r>
              <a:rPr lang="tr-TR" sz="4400" dirty="0"/>
              <a:t>BİREYLERİN ÖĞRENME HAREKETLİLİKLERİ</a:t>
            </a:r>
            <a:endParaRPr lang="en-US" sz="4400" dirty="0" smtClean="0">
              <a:latin typeface="+mn-lt"/>
              <a:cs typeface="Arial" charset="0"/>
            </a:endParaRPr>
          </a:p>
        </p:txBody>
      </p:sp>
      <p:sp>
        <p:nvSpPr>
          <p:cNvPr id="2" name="Dikdörtgen 1"/>
          <p:cNvSpPr/>
          <p:nvPr/>
        </p:nvSpPr>
        <p:spPr>
          <a:xfrm rot="20509788">
            <a:off x="625629" y="4223160"/>
            <a:ext cx="2363019" cy="954107"/>
          </a:xfrm>
          <a:prstGeom prst="rect">
            <a:avLst/>
          </a:prstGeom>
        </p:spPr>
        <p:txBody>
          <a:bodyPr wrap="none">
            <a:spAutoFit/>
          </a:bodyPr>
          <a:lstStyle/>
          <a:p>
            <a:pPr algn="ctr"/>
            <a:r>
              <a:rPr lang="tr-TR" sz="2800" dirty="0">
                <a:solidFill>
                  <a:srgbClr val="C00000"/>
                </a:solidFill>
                <a:latin typeface="+mn-lt"/>
              </a:rPr>
              <a:t>KA1 </a:t>
            </a:r>
            <a:endParaRPr lang="tr-TR" sz="2800" dirty="0" smtClean="0">
              <a:solidFill>
                <a:srgbClr val="C00000"/>
              </a:solidFill>
              <a:latin typeface="+mn-lt"/>
            </a:endParaRPr>
          </a:p>
          <a:p>
            <a:pPr algn="ctr"/>
            <a:r>
              <a:rPr lang="tr-TR" sz="2800" dirty="0" smtClean="0">
                <a:solidFill>
                  <a:srgbClr val="C00000"/>
                </a:solidFill>
                <a:latin typeface="+mn-lt"/>
              </a:rPr>
              <a:t>(</a:t>
            </a:r>
            <a:r>
              <a:rPr lang="tr-TR" sz="2800" dirty="0">
                <a:solidFill>
                  <a:srgbClr val="C00000"/>
                </a:solidFill>
                <a:latin typeface="+mn-lt"/>
              </a:rPr>
              <a:t>Ana Eylem 1)</a:t>
            </a:r>
          </a:p>
        </p:txBody>
      </p:sp>
    </p:spTree>
    <p:extLst>
      <p:ext uri="{BB962C8B-B14F-4D97-AF65-F5344CB8AC3E}">
        <p14:creationId xmlns:p14="http://schemas.microsoft.com/office/powerpoint/2010/main" val="2180459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afik"/>
          <p:cNvGraphicFramePr/>
          <p:nvPr>
            <p:extLst>
              <p:ext uri="{D42A27DB-BD31-4B8C-83A1-F6EECF244321}">
                <p14:modId xmlns:p14="http://schemas.microsoft.com/office/powerpoint/2010/main" val="3545388338"/>
              </p:ext>
            </p:extLst>
          </p:nvPr>
        </p:nvGraphicFramePr>
        <p:xfrm>
          <a:off x="642910" y="571480"/>
          <a:ext cx="5286412" cy="3357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afik"/>
          <p:cNvGraphicFramePr/>
          <p:nvPr>
            <p:extLst>
              <p:ext uri="{D42A27DB-BD31-4B8C-83A1-F6EECF244321}">
                <p14:modId xmlns:p14="http://schemas.microsoft.com/office/powerpoint/2010/main" val="3087561549"/>
              </p:ext>
            </p:extLst>
          </p:nvPr>
        </p:nvGraphicFramePr>
        <p:xfrm>
          <a:off x="3857620" y="2928934"/>
          <a:ext cx="5005542" cy="31390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1280" y="764704"/>
            <a:ext cx="8041440" cy="1154642"/>
          </a:xfrm>
        </p:spPr>
        <p:txBody>
          <a:bodyPr/>
          <a:lstStyle/>
          <a:p>
            <a:pPr algn="l"/>
            <a:r>
              <a:rPr lang="tr-TR" sz="2800" b="1" dirty="0"/>
              <a:t>Ana Eylem </a:t>
            </a:r>
            <a:r>
              <a:rPr lang="tr-TR" sz="2800" b="1" dirty="0" smtClean="0"/>
              <a:t>1 </a:t>
            </a:r>
            <a:r>
              <a:rPr lang="tr-TR" sz="2800" dirty="0" smtClean="0"/>
              <a:t>Bireylerin Öğrenme Hareketlilikleri kapsamında;</a:t>
            </a:r>
            <a:endParaRPr lang="tr-TR" sz="2800" dirty="0"/>
          </a:p>
        </p:txBody>
      </p:sp>
      <p:sp>
        <p:nvSpPr>
          <p:cNvPr id="3" name="İçerik Yer Tutucusu 2"/>
          <p:cNvSpPr>
            <a:spLocks noGrp="1"/>
          </p:cNvSpPr>
          <p:nvPr>
            <p:ph idx="1"/>
          </p:nvPr>
        </p:nvSpPr>
        <p:spPr>
          <a:xfrm>
            <a:off x="527824" y="2204864"/>
            <a:ext cx="8220640" cy="3240360"/>
          </a:xfrm>
        </p:spPr>
        <p:txBody>
          <a:bodyPr>
            <a:normAutofit/>
          </a:bodyPr>
          <a:lstStyle/>
          <a:p>
            <a:pPr algn="just">
              <a:buFont typeface="Arial" pitchFamily="34" charset="0"/>
              <a:buChar char="•"/>
            </a:pPr>
            <a:r>
              <a:rPr lang="tr-TR" sz="2000" dirty="0"/>
              <a:t>Okul personeli için hareketlilik </a:t>
            </a:r>
            <a:r>
              <a:rPr lang="tr-TR" sz="2000" dirty="0" smtClean="0"/>
              <a:t>projesi – </a:t>
            </a:r>
            <a:r>
              <a:rPr lang="tr-TR" sz="2000" b="1" dirty="0" smtClean="0">
                <a:solidFill>
                  <a:srgbClr val="FF33CC"/>
                </a:solidFill>
              </a:rPr>
              <a:t>KA101</a:t>
            </a:r>
            <a:endParaRPr lang="tr-TR" sz="2000" b="1" dirty="0">
              <a:solidFill>
                <a:srgbClr val="FF33CC"/>
              </a:solidFill>
            </a:endParaRPr>
          </a:p>
          <a:p>
            <a:pPr algn="just">
              <a:buFont typeface="Arial" pitchFamily="34" charset="0"/>
              <a:buChar char="•"/>
            </a:pPr>
            <a:r>
              <a:rPr lang="tr-TR" sz="2000" dirty="0"/>
              <a:t>Mesleki eğitim öğrenici ve personeli için hareketlilik </a:t>
            </a:r>
            <a:r>
              <a:rPr lang="tr-TR" sz="2000" dirty="0" smtClean="0"/>
              <a:t>projesi – </a:t>
            </a:r>
            <a:r>
              <a:rPr lang="tr-TR" sz="2000" b="1" dirty="0" smtClean="0">
                <a:solidFill>
                  <a:srgbClr val="FF33CC"/>
                </a:solidFill>
              </a:rPr>
              <a:t>KA102</a:t>
            </a:r>
            <a:endParaRPr lang="tr-TR" sz="2000" b="1" dirty="0">
              <a:solidFill>
                <a:srgbClr val="FF33CC"/>
              </a:solidFill>
            </a:endParaRPr>
          </a:p>
          <a:p>
            <a:pPr algn="just">
              <a:buFont typeface="Arial" pitchFamily="34" charset="0"/>
              <a:buChar char="•"/>
            </a:pPr>
            <a:r>
              <a:rPr lang="tr-TR" sz="2000" dirty="0" smtClean="0"/>
              <a:t>Yükseköğretim öğrencileri </a:t>
            </a:r>
            <a:r>
              <a:rPr lang="tr-TR" sz="2000" dirty="0"/>
              <a:t>ve personeli için </a:t>
            </a:r>
            <a:r>
              <a:rPr lang="tr-TR" sz="2000" dirty="0" smtClean="0"/>
              <a:t>hareketlilik projesi – </a:t>
            </a:r>
            <a:r>
              <a:rPr lang="tr-TR" sz="2000" b="1" dirty="0" smtClean="0">
                <a:solidFill>
                  <a:srgbClr val="FF33CC"/>
                </a:solidFill>
              </a:rPr>
              <a:t>KA103</a:t>
            </a:r>
            <a:endParaRPr lang="tr-TR" sz="2000" b="1" dirty="0">
              <a:solidFill>
                <a:srgbClr val="FF33CC"/>
              </a:solidFill>
            </a:endParaRPr>
          </a:p>
          <a:p>
            <a:pPr algn="just">
              <a:buFont typeface="Arial" pitchFamily="34" charset="0"/>
              <a:buChar char="•"/>
            </a:pPr>
            <a:r>
              <a:rPr lang="tr-TR" sz="2000" dirty="0" smtClean="0"/>
              <a:t>Yetişkin eğitimi </a:t>
            </a:r>
            <a:r>
              <a:rPr lang="tr-TR" sz="2000" dirty="0"/>
              <a:t>personeli için hareketlilik </a:t>
            </a:r>
            <a:r>
              <a:rPr lang="tr-TR" sz="2000" dirty="0" smtClean="0"/>
              <a:t>projesi – </a:t>
            </a:r>
            <a:r>
              <a:rPr lang="tr-TR" sz="2000" b="1" dirty="0" smtClean="0">
                <a:solidFill>
                  <a:srgbClr val="FF33CC"/>
                </a:solidFill>
              </a:rPr>
              <a:t>KA104</a:t>
            </a:r>
            <a:endParaRPr lang="tr-TR" sz="2000" b="1" dirty="0">
              <a:solidFill>
                <a:srgbClr val="FF33CC"/>
              </a:solidFill>
            </a:endParaRPr>
          </a:p>
          <a:p>
            <a:pPr algn="just">
              <a:buFont typeface="Arial" pitchFamily="34" charset="0"/>
              <a:buChar char="•"/>
            </a:pPr>
            <a:r>
              <a:rPr lang="tr-TR" sz="2000" dirty="0" smtClean="0"/>
              <a:t>Gençler </a:t>
            </a:r>
            <a:r>
              <a:rPr lang="tr-TR" sz="2000" dirty="0"/>
              <a:t>ve gençlik </a:t>
            </a:r>
            <a:r>
              <a:rPr lang="tr-TR" sz="2000" dirty="0" smtClean="0"/>
              <a:t>çalışanları </a:t>
            </a:r>
            <a:r>
              <a:rPr lang="tr-TR" sz="2000" dirty="0"/>
              <a:t>için hareketlilik </a:t>
            </a:r>
            <a:r>
              <a:rPr lang="tr-TR" sz="2000" dirty="0" smtClean="0"/>
              <a:t>projesi – </a:t>
            </a:r>
            <a:r>
              <a:rPr lang="tr-TR" sz="2000" b="1" dirty="0" smtClean="0">
                <a:solidFill>
                  <a:srgbClr val="FF33CC"/>
                </a:solidFill>
              </a:rPr>
              <a:t>KA105</a:t>
            </a:r>
          </a:p>
          <a:p>
            <a:pPr algn="just">
              <a:buFont typeface="Arial" pitchFamily="34" charset="0"/>
              <a:buChar char="•"/>
            </a:pPr>
            <a:endParaRPr lang="tr-TR" dirty="0"/>
          </a:p>
          <a:p>
            <a:pPr marL="0" indent="0" algn="r">
              <a:buNone/>
            </a:pPr>
            <a:r>
              <a:rPr lang="tr-TR" dirty="0" smtClean="0"/>
              <a:t>desteklenmektedir.</a:t>
            </a:r>
            <a:endParaRPr lang="tr-TR" dirty="0"/>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40</a:t>
            </a:fld>
            <a:endParaRPr lang="en-US"/>
          </a:p>
        </p:txBody>
      </p:sp>
    </p:spTree>
    <p:extLst>
      <p:ext uri="{BB962C8B-B14F-4D97-AF65-F5344CB8AC3E}">
        <p14:creationId xmlns:p14="http://schemas.microsoft.com/office/powerpoint/2010/main" val="4289498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1280" y="436563"/>
            <a:ext cx="8041440" cy="688181"/>
          </a:xfrm>
        </p:spPr>
        <p:txBody>
          <a:bodyPr/>
          <a:lstStyle/>
          <a:p>
            <a:r>
              <a:rPr lang="tr-TR" sz="2800" b="1" dirty="0"/>
              <a:t>Ana Eylem 1 </a:t>
            </a:r>
            <a:r>
              <a:rPr lang="tr-TR" sz="2800" dirty="0"/>
              <a:t>Bireylerin Öğrenme </a:t>
            </a:r>
            <a:r>
              <a:rPr lang="tr-TR" sz="2800" dirty="0" smtClean="0"/>
              <a:t>Hareketlilikleri</a:t>
            </a:r>
            <a:endParaRPr lang="tr-TR" sz="2800" dirty="0"/>
          </a:p>
        </p:txBody>
      </p:sp>
      <p:sp>
        <p:nvSpPr>
          <p:cNvPr id="3" name="İçerik Yer Tutucusu 2"/>
          <p:cNvSpPr>
            <a:spLocks noGrp="1"/>
          </p:cNvSpPr>
          <p:nvPr>
            <p:ph idx="1"/>
          </p:nvPr>
        </p:nvSpPr>
        <p:spPr>
          <a:xfrm>
            <a:off x="525632" y="1268760"/>
            <a:ext cx="8197184" cy="5184576"/>
          </a:xfrm>
        </p:spPr>
        <p:txBody>
          <a:bodyPr>
            <a:noAutofit/>
          </a:bodyPr>
          <a:lstStyle/>
          <a:p>
            <a:pPr marL="0" indent="0">
              <a:lnSpc>
                <a:spcPct val="170000"/>
              </a:lnSpc>
              <a:spcBef>
                <a:spcPts val="0"/>
              </a:spcBef>
              <a:buNone/>
            </a:pPr>
            <a:r>
              <a:rPr lang="tr-TR" sz="2000" b="1" dirty="0"/>
              <a:t>Amaçlar</a:t>
            </a:r>
            <a:endParaRPr lang="tr-TR" sz="1800" b="1" dirty="0" smtClean="0"/>
          </a:p>
          <a:p>
            <a:pPr>
              <a:lnSpc>
                <a:spcPct val="170000"/>
              </a:lnSpc>
              <a:spcBef>
                <a:spcPts val="0"/>
              </a:spcBef>
              <a:buFont typeface="Arial" pitchFamily="34" charset="0"/>
              <a:buChar char="•"/>
            </a:pPr>
            <a:r>
              <a:rPr lang="tr-TR" sz="1600" dirty="0" smtClean="0"/>
              <a:t>Kişisel gelişim </a:t>
            </a:r>
            <a:r>
              <a:rPr lang="tr-TR" sz="1600" dirty="0"/>
              <a:t>ve istihdam için </a:t>
            </a:r>
            <a:r>
              <a:rPr lang="tr-TR" sz="1600" dirty="0" smtClean="0"/>
              <a:t>öğrencilere </a:t>
            </a:r>
            <a:r>
              <a:rPr lang="tr-TR" sz="1600" dirty="0"/>
              <a:t>bilgi ve beceri </a:t>
            </a:r>
            <a:r>
              <a:rPr lang="tr-TR" sz="1600" dirty="0" smtClean="0"/>
              <a:t>kazandırmak</a:t>
            </a:r>
          </a:p>
          <a:p>
            <a:pPr>
              <a:lnSpc>
                <a:spcPct val="170000"/>
              </a:lnSpc>
              <a:spcBef>
                <a:spcPts val="0"/>
              </a:spcBef>
              <a:buFont typeface="Arial" pitchFamily="34" charset="0"/>
              <a:buChar char="•"/>
            </a:pPr>
            <a:r>
              <a:rPr lang="tr-TR" sz="1600" dirty="0" smtClean="0"/>
              <a:t>Faaliyetlerin kalitesini artırmak için çalışanların mesleki gelişimi</a:t>
            </a:r>
          </a:p>
          <a:p>
            <a:pPr>
              <a:lnSpc>
                <a:spcPct val="170000"/>
              </a:lnSpc>
              <a:spcBef>
                <a:spcPts val="0"/>
              </a:spcBef>
              <a:buFont typeface="Arial" pitchFamily="34" charset="0"/>
              <a:buChar char="•"/>
            </a:pPr>
            <a:r>
              <a:rPr lang="tr-TR" sz="1600" dirty="0" smtClean="0"/>
              <a:t>Yabancı dil gelişimi</a:t>
            </a:r>
          </a:p>
          <a:p>
            <a:pPr>
              <a:lnSpc>
                <a:spcPct val="170000"/>
              </a:lnSpc>
              <a:spcBef>
                <a:spcPts val="0"/>
              </a:spcBef>
              <a:buFont typeface="Arial" pitchFamily="34" charset="0"/>
              <a:buChar char="•"/>
            </a:pPr>
            <a:r>
              <a:rPr lang="tr-TR" sz="1600" dirty="0" smtClean="0"/>
              <a:t>Farklı kültürlerin tanınması</a:t>
            </a:r>
          </a:p>
          <a:p>
            <a:pPr>
              <a:lnSpc>
                <a:spcPct val="170000"/>
              </a:lnSpc>
              <a:spcBef>
                <a:spcPts val="0"/>
              </a:spcBef>
              <a:buFont typeface="Arial" pitchFamily="34" charset="0"/>
              <a:buChar char="•"/>
            </a:pPr>
            <a:r>
              <a:rPr lang="tr-TR" sz="1600" dirty="0" smtClean="0"/>
              <a:t>Uluslararası iletişim ağları oluşturma </a:t>
            </a:r>
            <a:r>
              <a:rPr lang="tr-TR" sz="1600" dirty="0"/>
              <a:t>fırsatı ve bir Avrupa </a:t>
            </a:r>
            <a:r>
              <a:rPr lang="tr-TR" sz="1600" dirty="0" smtClean="0"/>
              <a:t>vatandaşlığı </a:t>
            </a:r>
            <a:r>
              <a:rPr lang="tr-TR" sz="1600" dirty="0"/>
              <a:t>ve </a:t>
            </a:r>
            <a:r>
              <a:rPr lang="tr-TR" sz="1600" dirty="0" smtClean="0"/>
              <a:t>kimliği duygusu</a:t>
            </a:r>
          </a:p>
          <a:p>
            <a:pPr marL="0" indent="0">
              <a:lnSpc>
                <a:spcPct val="170000"/>
              </a:lnSpc>
              <a:spcBef>
                <a:spcPts val="0"/>
              </a:spcBef>
              <a:buNone/>
            </a:pPr>
            <a:r>
              <a:rPr lang="tr-TR" sz="1600" dirty="0" smtClean="0"/>
              <a:t>oluşturma</a:t>
            </a:r>
            <a:endParaRPr lang="tr-TR" sz="1600" dirty="0"/>
          </a:p>
          <a:p>
            <a:pPr>
              <a:lnSpc>
                <a:spcPct val="170000"/>
              </a:lnSpc>
              <a:spcBef>
                <a:spcPts val="0"/>
              </a:spcBef>
              <a:buFont typeface="Arial" pitchFamily="34" charset="0"/>
              <a:buChar char="•"/>
            </a:pPr>
            <a:r>
              <a:rPr lang="tr-TR" sz="1600" dirty="0" smtClean="0"/>
              <a:t>Eğitim-öğretim </a:t>
            </a:r>
            <a:r>
              <a:rPr lang="tr-TR" sz="1600" dirty="0"/>
              <a:t>ve gençlik alanlarında </a:t>
            </a:r>
            <a:r>
              <a:rPr lang="tr-TR" sz="1600" dirty="0" smtClean="0"/>
              <a:t>çalışan kuruluşlara </a:t>
            </a:r>
            <a:r>
              <a:rPr lang="tr-TR" sz="1600" dirty="0"/>
              <a:t>ilgiyi artırmak ve </a:t>
            </a:r>
            <a:r>
              <a:rPr lang="tr-TR" sz="1600" dirty="0" smtClean="0"/>
              <a:t>onları</a:t>
            </a:r>
          </a:p>
          <a:p>
            <a:pPr marL="0" indent="0">
              <a:lnSpc>
                <a:spcPct val="170000"/>
              </a:lnSpc>
              <a:spcBef>
                <a:spcPts val="0"/>
              </a:spcBef>
              <a:buNone/>
            </a:pPr>
            <a:r>
              <a:rPr lang="tr-TR" sz="1600" dirty="0" smtClean="0"/>
              <a:t>kapasitelerini </a:t>
            </a:r>
            <a:r>
              <a:rPr lang="tr-TR" sz="1600" dirty="0"/>
              <a:t>ve uluslararası niteliklerini </a:t>
            </a:r>
            <a:r>
              <a:rPr lang="tr-TR" sz="1600" dirty="0" smtClean="0"/>
              <a:t>geliştirmek,</a:t>
            </a:r>
            <a:endParaRPr lang="tr-TR" sz="1600" dirty="0"/>
          </a:p>
          <a:p>
            <a:pPr>
              <a:lnSpc>
                <a:spcPct val="170000"/>
              </a:lnSpc>
              <a:spcBef>
                <a:spcPts val="0"/>
              </a:spcBef>
              <a:buFont typeface="Arial" pitchFamily="34" charset="0"/>
              <a:buChar char="•"/>
            </a:pPr>
            <a:r>
              <a:rPr lang="tr-TR" sz="1600" dirty="0" smtClean="0"/>
              <a:t>Örgün eğitim, </a:t>
            </a:r>
            <a:r>
              <a:rPr lang="tr-TR" sz="1600" dirty="0"/>
              <a:t>yaygın </a:t>
            </a:r>
            <a:r>
              <a:rPr lang="tr-TR" sz="1600" dirty="0" smtClean="0"/>
              <a:t>eğitim, </a:t>
            </a:r>
            <a:r>
              <a:rPr lang="tr-TR" sz="1600" dirty="0"/>
              <a:t>mesleki </a:t>
            </a:r>
            <a:r>
              <a:rPr lang="tr-TR" sz="1600" dirty="0" smtClean="0"/>
              <a:t>eğitim, işgücü </a:t>
            </a:r>
            <a:r>
              <a:rPr lang="tr-TR" sz="1600" dirty="0"/>
              <a:t>ve </a:t>
            </a:r>
            <a:r>
              <a:rPr lang="tr-TR" sz="1600" dirty="0" smtClean="0"/>
              <a:t>girişimcilik </a:t>
            </a:r>
            <a:r>
              <a:rPr lang="tr-TR" sz="1600" dirty="0"/>
              <a:t>arasındaki </a:t>
            </a:r>
            <a:r>
              <a:rPr lang="tr-TR" sz="1600" dirty="0" smtClean="0"/>
              <a:t>geçişleri</a:t>
            </a:r>
          </a:p>
          <a:p>
            <a:pPr marL="0" indent="0">
              <a:lnSpc>
                <a:spcPct val="170000"/>
              </a:lnSpc>
              <a:spcBef>
                <a:spcPts val="0"/>
              </a:spcBef>
              <a:buNone/>
            </a:pPr>
            <a:r>
              <a:rPr lang="tr-TR" sz="1600" dirty="0" smtClean="0"/>
              <a:t>güçlendirmek</a:t>
            </a:r>
            <a:endParaRPr lang="tr-TR" sz="1600" dirty="0"/>
          </a:p>
          <a:p>
            <a:pPr>
              <a:lnSpc>
                <a:spcPct val="170000"/>
              </a:lnSpc>
              <a:spcBef>
                <a:spcPts val="0"/>
              </a:spcBef>
              <a:buFont typeface="Arial" pitchFamily="34" charset="0"/>
              <a:buChar char="•"/>
            </a:pPr>
            <a:r>
              <a:rPr lang="tr-TR" sz="1600" dirty="0" smtClean="0"/>
              <a:t>Kazanılan </a:t>
            </a:r>
            <a:r>
              <a:rPr lang="tr-TR" sz="1600" dirty="0"/>
              <a:t>yeterliklerin daha iyi tanınması</a:t>
            </a: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41</a:t>
            </a:fld>
            <a:endParaRPr lang="en-US"/>
          </a:p>
        </p:txBody>
      </p:sp>
    </p:spTree>
    <p:extLst>
      <p:ext uri="{BB962C8B-B14F-4D97-AF65-F5344CB8AC3E}">
        <p14:creationId xmlns:p14="http://schemas.microsoft.com/office/powerpoint/2010/main" val="3804349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713" y="2348880"/>
            <a:ext cx="8001000" cy="1362075"/>
          </a:xfrm>
        </p:spPr>
        <p:txBody>
          <a:bodyPr rtlCol="0">
            <a:normAutofit fontScale="90000"/>
          </a:bodyPr>
          <a:lstStyle/>
          <a:p>
            <a:pPr algn="ctr" fontAlgn="auto">
              <a:spcAft>
                <a:spcPts val="0"/>
              </a:spcAft>
              <a:defRPr/>
            </a:pPr>
            <a:r>
              <a:rPr lang="tr-TR" sz="4000" cap="none" dirty="0">
                <a:latin typeface="+mn-lt"/>
              </a:rPr>
              <a:t>Okul Eğitimi Alanında </a:t>
            </a:r>
            <a:r>
              <a:rPr lang="tr-TR" sz="4000" cap="none" dirty="0" smtClean="0">
                <a:latin typeface="+mn-lt"/>
              </a:rPr>
              <a:t/>
            </a:r>
            <a:br>
              <a:rPr lang="tr-TR" sz="4000" cap="none" dirty="0" smtClean="0">
                <a:latin typeface="+mn-lt"/>
              </a:rPr>
            </a:br>
            <a:r>
              <a:rPr lang="tr-TR" sz="4000" cap="none" dirty="0" smtClean="0">
                <a:latin typeface="+mn-lt"/>
              </a:rPr>
              <a:t>Bireysel </a:t>
            </a:r>
            <a:r>
              <a:rPr lang="tr-TR" sz="4000" cap="none" dirty="0">
                <a:latin typeface="+mn-lt"/>
              </a:rPr>
              <a:t>Öğrenme </a:t>
            </a:r>
            <a:r>
              <a:rPr lang="tr-TR" sz="4000" cap="none" dirty="0" smtClean="0">
                <a:latin typeface="+mn-lt"/>
              </a:rPr>
              <a:t>Destekleri </a:t>
            </a:r>
            <a:br>
              <a:rPr lang="tr-TR" sz="4000" cap="none" dirty="0" smtClean="0">
                <a:latin typeface="+mn-lt"/>
              </a:rPr>
            </a:br>
            <a:r>
              <a:rPr lang="tr-TR" sz="4000" cap="none" dirty="0" smtClean="0">
                <a:latin typeface="+mn-lt"/>
              </a:rPr>
              <a:t>(KA101)</a:t>
            </a:r>
            <a:endParaRPr lang="en-US" sz="4000" cap="none" dirty="0">
              <a:latin typeface="+mn-lt"/>
            </a:endParaRPr>
          </a:p>
        </p:txBody>
      </p:sp>
      <p:sp>
        <p:nvSpPr>
          <p:cNvPr id="2" name="Slayt Numarası Yer Tutucusu 1"/>
          <p:cNvSpPr>
            <a:spLocks noGrp="1"/>
          </p:cNvSpPr>
          <p:nvPr>
            <p:ph type="sldNum" sz="quarter" idx="12"/>
          </p:nvPr>
        </p:nvSpPr>
        <p:spPr/>
        <p:txBody>
          <a:bodyPr/>
          <a:lstStyle/>
          <a:p>
            <a:pPr>
              <a:defRPr/>
            </a:pPr>
            <a:fld id="{60F35623-3F88-4703-B769-9B9CD1F8BFF5}"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a:xfrm>
            <a:off x="1475656" y="620688"/>
            <a:ext cx="7272808" cy="648072"/>
          </a:xfrm>
        </p:spPr>
        <p:txBody>
          <a:bodyPr rtlCol="0">
            <a:noAutofit/>
          </a:bodyPr>
          <a:lstStyle/>
          <a:p>
            <a:pPr algn="r" fontAlgn="auto">
              <a:spcAft>
                <a:spcPts val="0"/>
              </a:spcAft>
              <a:defRPr/>
            </a:pPr>
            <a:r>
              <a:rPr lang="tr-TR" sz="2000" b="1" dirty="0" smtClean="0">
                <a:latin typeface="+mn-lt"/>
              </a:rPr>
              <a:t>Okul Eğitimi Alanında Bireysel Öğrenme Destekleri (KA101) </a:t>
            </a:r>
            <a:endParaRPr lang="tr-TR" altLang="tr-TR" sz="2000" b="1" dirty="0" smtClean="0">
              <a:latin typeface="+mn-lt"/>
              <a:cs typeface="Tahoma" pitchFamily="34" charset="0"/>
            </a:endParaRPr>
          </a:p>
        </p:txBody>
      </p:sp>
      <p:sp>
        <p:nvSpPr>
          <p:cNvPr id="21506" name="Content Placeholder 2"/>
          <p:cNvSpPr>
            <a:spLocks noGrp="1"/>
          </p:cNvSpPr>
          <p:nvPr>
            <p:ph idx="1"/>
          </p:nvPr>
        </p:nvSpPr>
        <p:spPr>
          <a:xfrm>
            <a:off x="539552" y="1828800"/>
            <a:ext cx="8208912" cy="3935413"/>
          </a:xfrm>
        </p:spPr>
        <p:txBody>
          <a:bodyPr rtlCol="0">
            <a:normAutofit/>
          </a:bodyPr>
          <a:lstStyle/>
          <a:p>
            <a:pPr marL="0" indent="0" fontAlgn="auto">
              <a:lnSpc>
                <a:spcPct val="150000"/>
              </a:lnSpc>
              <a:spcBef>
                <a:spcPts val="0"/>
              </a:spcBef>
              <a:spcAft>
                <a:spcPts val="0"/>
              </a:spcAft>
              <a:buFontTx/>
              <a:buNone/>
              <a:defRPr/>
            </a:pPr>
            <a:r>
              <a:rPr lang="tr-TR" altLang="tr-TR" sz="2800" b="1" dirty="0" smtClean="0">
                <a:latin typeface="+mn-lt"/>
                <a:cs typeface="Arial" pitchFamily="34" charset="0"/>
              </a:rPr>
              <a:t>Hedef</a:t>
            </a:r>
          </a:p>
          <a:p>
            <a:pPr marL="0" indent="0" fontAlgn="auto">
              <a:lnSpc>
                <a:spcPct val="150000"/>
              </a:lnSpc>
              <a:spcBef>
                <a:spcPts val="0"/>
              </a:spcBef>
              <a:spcAft>
                <a:spcPts val="0"/>
              </a:spcAft>
              <a:buFontTx/>
              <a:buNone/>
              <a:defRPr/>
            </a:pPr>
            <a:endParaRPr lang="tr-TR" altLang="tr-TR" sz="1000" b="1" dirty="0" smtClean="0">
              <a:latin typeface="+mn-lt"/>
              <a:cs typeface="Arial" pitchFamily="34" charset="0"/>
            </a:endParaRPr>
          </a:p>
          <a:p>
            <a:pPr fontAlgn="auto">
              <a:lnSpc>
                <a:spcPct val="150000"/>
              </a:lnSpc>
              <a:spcBef>
                <a:spcPts val="0"/>
              </a:spcBef>
              <a:spcAft>
                <a:spcPts val="0"/>
              </a:spcAft>
              <a:buFont typeface="Arial" panose="020B0604020202020204" pitchFamily="34" charset="0"/>
              <a:buChar char="•"/>
              <a:defRPr/>
            </a:pPr>
            <a:r>
              <a:rPr lang="tr-TR" altLang="tr-TR" sz="2400" dirty="0" smtClean="0">
                <a:latin typeface="+mn-lt"/>
                <a:cs typeface="Arial" pitchFamily="34" charset="0"/>
              </a:rPr>
              <a:t>Okul personelinin yeterliklerini </a:t>
            </a:r>
            <a:r>
              <a:rPr lang="tr-TR" altLang="tr-TR" dirty="0" smtClean="0">
                <a:cs typeface="Arial" pitchFamily="34" charset="0"/>
              </a:rPr>
              <a:t>geliştirmek (yabancı </a:t>
            </a:r>
            <a:r>
              <a:rPr lang="tr-TR" altLang="tr-TR" dirty="0">
                <a:cs typeface="Arial" pitchFamily="34" charset="0"/>
              </a:rPr>
              <a:t>dil, BİT, vb.) </a:t>
            </a:r>
            <a:endParaRPr lang="tr-TR" altLang="tr-TR" sz="2400" dirty="0" smtClean="0">
              <a:latin typeface="+mn-lt"/>
              <a:cs typeface="Arial" pitchFamily="34" charset="0"/>
            </a:endParaRPr>
          </a:p>
          <a:p>
            <a:pPr fontAlgn="auto">
              <a:lnSpc>
                <a:spcPct val="150000"/>
              </a:lnSpc>
              <a:spcBef>
                <a:spcPts val="0"/>
              </a:spcBef>
              <a:spcAft>
                <a:spcPts val="0"/>
              </a:spcAft>
              <a:buFont typeface="Arial" panose="020B0604020202020204" pitchFamily="34" charset="0"/>
              <a:buChar char="•"/>
              <a:defRPr/>
            </a:pPr>
            <a:r>
              <a:rPr lang="tr-TR" altLang="tr-TR" sz="2400" dirty="0" smtClean="0">
                <a:latin typeface="+mn-lt"/>
                <a:cs typeface="Arial" pitchFamily="34" charset="0"/>
              </a:rPr>
              <a:t>Yurtdışında mesleki gelişim fırsatları sunmak</a:t>
            </a:r>
          </a:p>
        </p:txBody>
      </p:sp>
      <p:sp>
        <p:nvSpPr>
          <p:cNvPr id="4" name="Slide Number Placeholder 3"/>
          <p:cNvSpPr>
            <a:spLocks noGrp="1"/>
          </p:cNvSpPr>
          <p:nvPr>
            <p:ph type="sldNum" sz="quarter" idx="12"/>
          </p:nvPr>
        </p:nvSpPr>
        <p:spPr/>
        <p:txBody>
          <a:bodyPr/>
          <a:lstStyle/>
          <a:p>
            <a:pPr>
              <a:defRPr/>
            </a:pPr>
            <a:fld id="{E8044858-1620-46E5-B3D6-2154D6B0986F}" type="slidenum">
              <a:rPr lang="tr-TR"/>
              <a:pPr>
                <a:defRPr/>
              </a:pPr>
              <a:t>43</a:t>
            </a:fld>
            <a:endParaRPr lang="tr-T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9618" y="1609653"/>
            <a:ext cx="8348845" cy="4680520"/>
          </a:xfrm>
        </p:spPr>
        <p:txBody>
          <a:bodyPr rtlCol="0">
            <a:noAutofit/>
          </a:bodyPr>
          <a:lstStyle/>
          <a:p>
            <a:pPr marL="0" indent="0" fontAlgn="auto">
              <a:lnSpc>
                <a:spcPct val="150000"/>
              </a:lnSpc>
              <a:spcBef>
                <a:spcPts val="0"/>
              </a:spcBef>
              <a:spcAft>
                <a:spcPts val="0"/>
              </a:spcAft>
              <a:buFontTx/>
              <a:buNone/>
              <a:defRPr/>
            </a:pPr>
            <a:r>
              <a:rPr lang="tr-TR" altLang="tr-TR" sz="2800" b="1" dirty="0" smtClean="0">
                <a:latin typeface="+mn-lt"/>
                <a:cs typeface="Tahoma" pitchFamily="34" charset="0"/>
              </a:rPr>
              <a:t>Faaliyetler</a:t>
            </a:r>
          </a:p>
          <a:p>
            <a:pPr marL="0" indent="0" fontAlgn="auto">
              <a:lnSpc>
                <a:spcPct val="150000"/>
              </a:lnSpc>
              <a:spcBef>
                <a:spcPts val="0"/>
              </a:spcBef>
              <a:spcAft>
                <a:spcPts val="0"/>
              </a:spcAft>
              <a:buNone/>
              <a:defRPr/>
            </a:pPr>
            <a:endParaRPr lang="tr-TR" altLang="tr-TR" sz="1000" b="1" u="sng" dirty="0" smtClean="0">
              <a:latin typeface="+mn-lt"/>
              <a:cs typeface="Tahoma" pitchFamily="34" charset="0"/>
            </a:endParaRPr>
          </a:p>
          <a:p>
            <a:pPr marL="0" indent="0" fontAlgn="auto">
              <a:lnSpc>
                <a:spcPct val="150000"/>
              </a:lnSpc>
              <a:spcBef>
                <a:spcPts val="0"/>
              </a:spcBef>
              <a:spcAft>
                <a:spcPts val="0"/>
              </a:spcAft>
              <a:buNone/>
              <a:defRPr/>
            </a:pPr>
            <a:r>
              <a:rPr lang="tr-TR" altLang="tr-TR" sz="2000" b="1" u="sng" dirty="0" smtClean="0">
                <a:latin typeface="+mn-lt"/>
                <a:cs typeface="Tahoma" pitchFamily="34" charset="0"/>
              </a:rPr>
              <a:t>Personel Eğitimi:</a:t>
            </a:r>
          </a:p>
          <a:p>
            <a:pPr fontAlgn="auto">
              <a:lnSpc>
                <a:spcPct val="150000"/>
              </a:lnSpc>
              <a:spcBef>
                <a:spcPts val="0"/>
              </a:spcBef>
              <a:spcAft>
                <a:spcPts val="0"/>
              </a:spcAft>
              <a:buFont typeface="Arial"/>
              <a:buChar char="•"/>
              <a:defRPr/>
            </a:pPr>
            <a:r>
              <a:rPr lang="tr-TR" altLang="tr-TR" sz="2000" dirty="0" smtClean="0">
                <a:latin typeface="+mn-lt"/>
                <a:cs typeface="Tahoma" pitchFamily="34" charset="0"/>
              </a:rPr>
              <a:t>Yurtdışında kurs ve eğitim faaliyetlerine katılım</a:t>
            </a:r>
          </a:p>
          <a:p>
            <a:pPr fontAlgn="auto">
              <a:lnSpc>
                <a:spcPct val="150000"/>
              </a:lnSpc>
              <a:spcBef>
                <a:spcPts val="0"/>
              </a:spcBef>
              <a:spcAft>
                <a:spcPts val="0"/>
              </a:spcAft>
              <a:buFont typeface="Arial"/>
              <a:buChar char="•"/>
              <a:defRPr/>
            </a:pPr>
            <a:r>
              <a:rPr lang="tr-TR" altLang="tr-TR" sz="2000" dirty="0" smtClean="0">
                <a:latin typeface="+mn-lt"/>
                <a:cs typeface="Tahoma" pitchFamily="34" charset="0"/>
              </a:rPr>
              <a:t>Yurtdışında bir ortak okul ya da eğitim alanındaki ilgili bir kuruluşta işbaşı izleme ve gözlem faaliyeti</a:t>
            </a:r>
          </a:p>
          <a:p>
            <a:pPr fontAlgn="auto">
              <a:lnSpc>
                <a:spcPct val="150000"/>
              </a:lnSpc>
              <a:spcBef>
                <a:spcPts val="0"/>
              </a:spcBef>
              <a:spcAft>
                <a:spcPts val="0"/>
              </a:spcAft>
              <a:buFont typeface="Arial"/>
              <a:buChar char="•"/>
              <a:defRPr/>
            </a:pPr>
            <a:endParaRPr lang="tr-TR" altLang="tr-TR" sz="1000" dirty="0" smtClean="0">
              <a:latin typeface="+mn-lt"/>
              <a:cs typeface="Tahoma" pitchFamily="34" charset="0"/>
            </a:endParaRPr>
          </a:p>
          <a:p>
            <a:pPr marL="0" indent="0" fontAlgn="auto">
              <a:lnSpc>
                <a:spcPct val="150000"/>
              </a:lnSpc>
              <a:spcBef>
                <a:spcPts val="0"/>
              </a:spcBef>
              <a:spcAft>
                <a:spcPts val="0"/>
              </a:spcAft>
              <a:buNone/>
              <a:defRPr/>
            </a:pPr>
            <a:r>
              <a:rPr lang="tr-TR" altLang="tr-TR" sz="2000" b="1" u="sng" dirty="0" smtClean="0">
                <a:cs typeface="Tahoma" pitchFamily="34" charset="0"/>
              </a:rPr>
              <a:t>Öğretmen Görevlendirmesi: </a:t>
            </a:r>
            <a:endParaRPr lang="tr-TR" altLang="tr-TR" sz="2000" b="1" u="sng" dirty="0">
              <a:cs typeface="Tahoma" pitchFamily="34" charset="0"/>
            </a:endParaRPr>
          </a:p>
          <a:p>
            <a:pPr fontAlgn="auto">
              <a:lnSpc>
                <a:spcPct val="150000"/>
              </a:lnSpc>
              <a:spcBef>
                <a:spcPts val="0"/>
              </a:spcBef>
              <a:spcAft>
                <a:spcPts val="0"/>
              </a:spcAft>
              <a:buFont typeface="Arial"/>
              <a:buChar char="•"/>
              <a:defRPr/>
            </a:pPr>
            <a:r>
              <a:rPr lang="tr-TR" altLang="tr-TR" sz="2000" dirty="0" smtClean="0">
                <a:latin typeface="+mn-lt"/>
                <a:cs typeface="Tahoma" pitchFamily="34" charset="0"/>
              </a:rPr>
              <a:t>Okul eğitim personelinin proje ortağı bir okulda  öğretmenlik yapması</a:t>
            </a:r>
          </a:p>
          <a:p>
            <a:pPr fontAlgn="auto">
              <a:lnSpc>
                <a:spcPct val="150000"/>
              </a:lnSpc>
              <a:spcBef>
                <a:spcPts val="0"/>
              </a:spcBef>
              <a:spcAft>
                <a:spcPts val="0"/>
              </a:spcAft>
              <a:buFont typeface="Arial"/>
              <a:buChar char="•"/>
              <a:defRPr/>
            </a:pPr>
            <a:endParaRPr lang="tr-TR" dirty="0">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44</a:t>
            </a:fld>
            <a:endParaRPr lang="en-US"/>
          </a:p>
        </p:txBody>
      </p:sp>
      <p:sp>
        <p:nvSpPr>
          <p:cNvPr id="6" name="Title 1"/>
          <p:cNvSpPr txBox="1">
            <a:spLocks/>
          </p:cNvSpPr>
          <p:nvPr/>
        </p:nvSpPr>
        <p:spPr>
          <a:xfrm>
            <a:off x="1475656" y="620688"/>
            <a:ext cx="7272808"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smtClean="0">
                <a:latin typeface="+mn-lt"/>
              </a:rPr>
              <a:t>Okul Eğitimi Alanında Bireysel Öğrenme Destekleri (KA101)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2821338"/>
            <a:ext cx="2736304" cy="1753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3554" name="Content Placeholder 2"/>
          <p:cNvSpPr>
            <a:spLocks noGrp="1"/>
          </p:cNvSpPr>
          <p:nvPr>
            <p:ph idx="1"/>
          </p:nvPr>
        </p:nvSpPr>
        <p:spPr>
          <a:xfrm>
            <a:off x="468313" y="1641167"/>
            <a:ext cx="8229600" cy="3887788"/>
          </a:xfrm>
        </p:spPr>
        <p:txBody>
          <a:bodyPr rtlCol="0">
            <a:noAutofit/>
          </a:bodyPr>
          <a:lstStyle/>
          <a:p>
            <a:pPr marL="0" indent="0" fontAlgn="auto">
              <a:lnSpc>
                <a:spcPct val="150000"/>
              </a:lnSpc>
              <a:spcBef>
                <a:spcPts val="0"/>
              </a:spcBef>
              <a:spcAft>
                <a:spcPts val="0"/>
              </a:spcAft>
              <a:buFontTx/>
              <a:buNone/>
              <a:defRPr/>
            </a:pPr>
            <a:r>
              <a:rPr lang="tr-TR" altLang="tr-TR" sz="2800" b="1" dirty="0" smtClean="0">
                <a:latin typeface="+mn-lt"/>
                <a:cs typeface="Arial" pitchFamily="34" charset="0"/>
              </a:rPr>
              <a:t>Kimler Katılabilir?</a:t>
            </a:r>
          </a:p>
          <a:p>
            <a:pPr marL="0" indent="0" fontAlgn="auto">
              <a:lnSpc>
                <a:spcPct val="150000"/>
              </a:lnSpc>
              <a:spcBef>
                <a:spcPts val="0"/>
              </a:spcBef>
              <a:spcAft>
                <a:spcPts val="0"/>
              </a:spcAft>
              <a:buFont typeface="Arial"/>
              <a:buChar char="•"/>
              <a:defRPr/>
            </a:pPr>
            <a:r>
              <a:rPr lang="tr-TR" altLang="tr-TR" sz="2000" dirty="0" smtClean="0">
                <a:latin typeface="+mn-lt"/>
                <a:cs typeface="Arial" pitchFamily="34" charset="0"/>
              </a:rPr>
              <a:t>      </a:t>
            </a:r>
            <a:r>
              <a:rPr lang="tr-TR" altLang="tr-TR" sz="2000" i="1" u="sng" dirty="0" smtClean="0">
                <a:latin typeface="+mn-lt"/>
                <a:cs typeface="Arial" pitchFamily="34" charset="0"/>
              </a:rPr>
              <a:t>Eğitim personeli</a:t>
            </a:r>
            <a:r>
              <a:rPr lang="tr-TR" altLang="tr-TR" sz="2000" i="1" dirty="0" smtClean="0">
                <a:latin typeface="+mn-lt"/>
                <a:cs typeface="Arial" pitchFamily="34" charset="0"/>
              </a:rPr>
              <a:t>:  </a:t>
            </a:r>
            <a:r>
              <a:rPr lang="tr-TR" altLang="tr-TR" sz="2000" dirty="0" smtClean="0">
                <a:latin typeface="+mn-lt"/>
                <a:cs typeface="Arial" pitchFamily="34" charset="0"/>
              </a:rPr>
              <a:t>Başvuru yapan okulun öğretmen ve idarecileri</a:t>
            </a:r>
          </a:p>
          <a:p>
            <a:pPr marL="0" indent="0" fontAlgn="auto">
              <a:lnSpc>
                <a:spcPct val="150000"/>
              </a:lnSpc>
              <a:spcBef>
                <a:spcPts val="0"/>
              </a:spcBef>
              <a:spcAft>
                <a:spcPts val="0"/>
              </a:spcAft>
              <a:buFontTx/>
              <a:buNone/>
              <a:defRPr/>
            </a:pPr>
            <a:r>
              <a:rPr lang="tr-TR" altLang="tr-TR" sz="2000" b="1" dirty="0" smtClean="0">
                <a:solidFill>
                  <a:srgbClr val="000000"/>
                </a:solidFill>
                <a:latin typeface="+mn-lt"/>
                <a:cs typeface="Arial" pitchFamily="34" charset="0"/>
              </a:rPr>
              <a:t>	</a:t>
            </a:r>
          </a:p>
          <a:p>
            <a:pPr marL="0" indent="0" fontAlgn="auto">
              <a:lnSpc>
                <a:spcPct val="150000"/>
              </a:lnSpc>
              <a:spcBef>
                <a:spcPts val="0"/>
              </a:spcBef>
              <a:spcAft>
                <a:spcPts val="0"/>
              </a:spcAft>
              <a:buFontTx/>
              <a:buNone/>
              <a:defRPr/>
            </a:pPr>
            <a:endParaRPr lang="tr-TR" altLang="tr-TR" sz="2000" b="1" dirty="0" smtClean="0">
              <a:solidFill>
                <a:srgbClr val="000000"/>
              </a:solidFill>
              <a:latin typeface="+mn-lt"/>
              <a:cs typeface="Arial" pitchFamily="34" charset="0"/>
            </a:endParaRPr>
          </a:p>
          <a:p>
            <a:pPr marL="0" indent="0" fontAlgn="auto">
              <a:lnSpc>
                <a:spcPct val="150000"/>
              </a:lnSpc>
              <a:spcBef>
                <a:spcPts val="0"/>
              </a:spcBef>
              <a:spcAft>
                <a:spcPts val="0"/>
              </a:spcAft>
              <a:buFontTx/>
              <a:buNone/>
              <a:defRPr/>
            </a:pPr>
            <a:r>
              <a:rPr lang="tr-TR" altLang="tr-TR" b="1" dirty="0" smtClean="0">
                <a:solidFill>
                  <a:srgbClr val="000000"/>
                </a:solidFill>
                <a:latin typeface="+mn-lt"/>
                <a:cs typeface="Arial" pitchFamily="34" charset="0"/>
              </a:rPr>
              <a:t>Kuruluşlar için;</a:t>
            </a:r>
          </a:p>
          <a:p>
            <a:pPr fontAlgn="auto">
              <a:lnSpc>
                <a:spcPct val="150000"/>
              </a:lnSpc>
              <a:spcBef>
                <a:spcPts val="0"/>
              </a:spcBef>
              <a:spcAft>
                <a:spcPts val="0"/>
              </a:spcAft>
              <a:buFont typeface="Arial" panose="020B0604020202020204" pitchFamily="34" charset="0"/>
              <a:buChar char="•"/>
              <a:defRPr/>
            </a:pPr>
            <a:r>
              <a:rPr lang="tr-TR" altLang="tr-TR" sz="2000" b="1" i="1" dirty="0" smtClean="0">
                <a:solidFill>
                  <a:srgbClr val="000000"/>
                </a:solidFill>
                <a:latin typeface="+mn-lt"/>
                <a:cs typeface="Arial" pitchFamily="34" charset="0"/>
              </a:rPr>
              <a:t>Başvuru formunda </a:t>
            </a:r>
            <a:r>
              <a:rPr lang="tr-TR" altLang="tr-TR" sz="2000" dirty="0" smtClean="0">
                <a:solidFill>
                  <a:srgbClr val="000000"/>
                </a:solidFill>
                <a:latin typeface="+mn-lt"/>
                <a:cs typeface="Arial" pitchFamily="34" charset="0"/>
              </a:rPr>
              <a:t>bir kuruluş (gönderen) yer alacaktır.</a:t>
            </a:r>
          </a:p>
          <a:p>
            <a:pPr fontAlgn="auto">
              <a:lnSpc>
                <a:spcPct val="150000"/>
              </a:lnSpc>
              <a:spcBef>
                <a:spcPts val="0"/>
              </a:spcBef>
              <a:spcAft>
                <a:spcPts val="0"/>
              </a:spcAft>
              <a:buFont typeface="Arial" panose="020B0604020202020204" pitchFamily="34" charset="0"/>
              <a:buChar char="•"/>
              <a:defRPr/>
            </a:pPr>
            <a:r>
              <a:rPr lang="tr-TR" altLang="tr-TR" sz="2000" b="1" i="1" dirty="0" smtClean="0">
                <a:solidFill>
                  <a:srgbClr val="000000"/>
                </a:solidFill>
                <a:latin typeface="+mn-lt"/>
                <a:cs typeface="Arial" pitchFamily="34" charset="0"/>
              </a:rPr>
              <a:t>Uygulama aşamasında </a:t>
            </a:r>
            <a:r>
              <a:rPr lang="tr-TR" altLang="tr-TR" sz="2000" dirty="0" smtClean="0">
                <a:solidFill>
                  <a:srgbClr val="000000"/>
                </a:solidFill>
                <a:latin typeface="+mn-lt"/>
                <a:cs typeface="Arial" pitchFamily="34" charset="0"/>
              </a:rPr>
              <a:t>ise farklı program ülkelerinden bir gönderen ve en az bir ev sahibi kuruluş olmak üzere </a:t>
            </a:r>
            <a:r>
              <a:rPr lang="tr-TR" altLang="tr-TR" sz="2000" b="1" dirty="0" smtClean="0">
                <a:solidFill>
                  <a:srgbClr val="FF0000"/>
                </a:solidFill>
                <a:latin typeface="+mn-lt"/>
                <a:cs typeface="Arial" pitchFamily="34" charset="0"/>
              </a:rPr>
              <a:t>en az iki kuruluş </a:t>
            </a:r>
            <a:r>
              <a:rPr lang="tr-TR" altLang="tr-TR" sz="2000" dirty="0" smtClean="0">
                <a:solidFill>
                  <a:srgbClr val="000000"/>
                </a:solidFill>
                <a:latin typeface="+mn-lt"/>
                <a:cs typeface="Arial" pitchFamily="34" charset="0"/>
              </a:rPr>
              <a:t>yer alacaktır.</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45</a:t>
            </a:fld>
            <a:endParaRPr lang="en-US"/>
          </a:p>
        </p:txBody>
      </p:sp>
      <p:sp>
        <p:nvSpPr>
          <p:cNvPr id="9" name="Title 1"/>
          <p:cNvSpPr>
            <a:spLocks noGrp="1"/>
          </p:cNvSpPr>
          <p:nvPr>
            <p:ph type="title"/>
          </p:nvPr>
        </p:nvSpPr>
        <p:spPr>
          <a:xfrm>
            <a:off x="1475656" y="620688"/>
            <a:ext cx="7272808" cy="648072"/>
          </a:xfrm>
        </p:spPr>
        <p:txBody>
          <a:bodyPr rtlCol="0">
            <a:noAutofit/>
          </a:bodyPr>
          <a:lstStyle/>
          <a:p>
            <a:pPr algn="r" fontAlgn="auto">
              <a:spcAft>
                <a:spcPts val="0"/>
              </a:spcAft>
              <a:defRPr/>
            </a:pPr>
            <a:r>
              <a:rPr lang="tr-TR" sz="2000" b="1" dirty="0" smtClean="0">
                <a:latin typeface="+mn-lt"/>
              </a:rPr>
              <a:t>Okul Eğitimi Alanında Bireysel Öğrenme Destekleri (KA101) </a:t>
            </a:r>
            <a:endParaRPr lang="tr-TR" altLang="tr-TR" sz="2000" b="1" dirty="0" smtClean="0">
              <a:latin typeface="+mn-lt"/>
              <a:cs typeface="Tahoma" pitchFamily="34"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57364"/>
            <a:ext cx="8229600" cy="3803883"/>
          </a:xfrm>
        </p:spPr>
        <p:txBody>
          <a:bodyPr>
            <a:normAutofit fontScale="92500" lnSpcReduction="10000"/>
          </a:bodyPr>
          <a:lstStyle/>
          <a:p>
            <a:pPr marL="0" indent="0" algn="just">
              <a:lnSpc>
                <a:spcPct val="160000"/>
              </a:lnSpc>
              <a:spcBef>
                <a:spcPts val="0"/>
              </a:spcBef>
              <a:buNone/>
            </a:pPr>
            <a:r>
              <a:rPr lang="tr-TR" altLang="tr-TR" sz="2800" b="1" dirty="0"/>
              <a:t>Uygun Kuruluşlar</a:t>
            </a:r>
            <a:endParaRPr lang="tr-TR" altLang="tr-TR" sz="2800" dirty="0" smtClean="0"/>
          </a:p>
          <a:p>
            <a:pPr algn="just" eaLnBrk="1" hangingPunct="1">
              <a:lnSpc>
                <a:spcPct val="160000"/>
              </a:lnSpc>
              <a:spcBef>
                <a:spcPts val="0"/>
              </a:spcBef>
            </a:pPr>
            <a:endParaRPr lang="tr-TR" altLang="tr-TR" sz="2000" dirty="0"/>
          </a:p>
          <a:p>
            <a:pPr algn="just" eaLnBrk="1" hangingPunct="1">
              <a:lnSpc>
                <a:spcPct val="160000"/>
              </a:lnSpc>
              <a:spcBef>
                <a:spcPts val="0"/>
              </a:spcBef>
            </a:pPr>
            <a:r>
              <a:rPr lang="tr-TR" altLang="tr-TR" sz="2000" dirty="0" smtClean="0">
                <a:latin typeface="+mn-lt"/>
              </a:rPr>
              <a:t>Öğretme görevlendirmesinde; gönderen kuruluş ile ev sahibi kuruluşun her ikisi de okul olmalıdır.</a:t>
            </a:r>
          </a:p>
          <a:p>
            <a:pPr eaLnBrk="1" hangingPunct="1">
              <a:lnSpc>
                <a:spcPct val="160000"/>
              </a:lnSpc>
              <a:spcBef>
                <a:spcPts val="0"/>
              </a:spcBef>
            </a:pPr>
            <a:endParaRPr lang="tr-TR" altLang="tr-TR" sz="2000" dirty="0" smtClean="0">
              <a:latin typeface="+mn-lt"/>
            </a:endParaRPr>
          </a:p>
          <a:p>
            <a:pPr algn="just" eaLnBrk="1" hangingPunct="1">
              <a:lnSpc>
                <a:spcPct val="160000"/>
              </a:lnSpc>
              <a:spcBef>
                <a:spcPts val="0"/>
              </a:spcBef>
            </a:pPr>
            <a:r>
              <a:rPr lang="tr-TR" altLang="tr-TR" sz="2000" dirty="0" smtClean="0">
                <a:latin typeface="+mn-lt"/>
              </a:rPr>
              <a:t>Personel eğitiminde; gönderen kuruluş bir okul olmalıdır. Ev sahibi kuruluş ise okul ya da okul eğitimi alanında faaliyet gösteren kamu kurumu ya da özel kuruluş olabilir.</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46</a:t>
            </a:fld>
            <a:endParaRPr lang="en-US"/>
          </a:p>
        </p:txBody>
      </p:sp>
      <p:sp>
        <p:nvSpPr>
          <p:cNvPr id="6" name="Title 1"/>
          <p:cNvSpPr>
            <a:spLocks noGrp="1"/>
          </p:cNvSpPr>
          <p:nvPr>
            <p:ph type="title"/>
          </p:nvPr>
        </p:nvSpPr>
        <p:spPr>
          <a:xfrm>
            <a:off x="1475656" y="620688"/>
            <a:ext cx="7272808" cy="648072"/>
          </a:xfrm>
        </p:spPr>
        <p:txBody>
          <a:bodyPr rtlCol="0">
            <a:noAutofit/>
          </a:bodyPr>
          <a:lstStyle/>
          <a:p>
            <a:pPr algn="r" fontAlgn="auto">
              <a:spcAft>
                <a:spcPts val="0"/>
              </a:spcAft>
              <a:defRPr/>
            </a:pPr>
            <a:r>
              <a:rPr lang="tr-TR" sz="2000" b="1" dirty="0" smtClean="0">
                <a:latin typeface="+mn-lt"/>
              </a:rPr>
              <a:t>Okul Eğitimi Alanında Bireysel Öğrenme Destekleri (KA101)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eynep TURKSOY\Desktop\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717032"/>
            <a:ext cx="3728986" cy="20882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C:\Users\Lenovo\Desktop\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3157">
            <a:off x="683568" y="1340768"/>
            <a:ext cx="1055197" cy="2044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3514" y="1556792"/>
            <a:ext cx="8229600" cy="4760590"/>
          </a:xfrm>
        </p:spPr>
        <p:txBody>
          <a:bodyPr>
            <a:noAutofit/>
          </a:bodyPr>
          <a:lstStyle/>
          <a:p>
            <a:pPr marL="0" indent="0">
              <a:lnSpc>
                <a:spcPct val="150000"/>
              </a:lnSpc>
              <a:spcBef>
                <a:spcPct val="0"/>
              </a:spcBef>
              <a:buFontTx/>
              <a:buNone/>
            </a:pPr>
            <a:r>
              <a:rPr lang="tr-TR" sz="2000" b="1" dirty="0" smtClean="0">
                <a:latin typeface="Calibri" pitchFamily="34" charset="0"/>
                <a:cs typeface="Tahoma" pitchFamily="34" charset="0"/>
              </a:rPr>
              <a:t>				Projenin süresi: </a:t>
            </a:r>
            <a:r>
              <a:rPr lang="tr-TR" sz="2000" dirty="0" smtClean="0">
                <a:latin typeface="Calibri" pitchFamily="34" charset="0"/>
                <a:cs typeface="Tahoma" pitchFamily="34" charset="0"/>
              </a:rPr>
              <a:t>1 veya 2 yıl</a:t>
            </a:r>
          </a:p>
          <a:p>
            <a:pPr marL="0" indent="0">
              <a:lnSpc>
                <a:spcPct val="150000"/>
              </a:lnSpc>
              <a:spcBef>
                <a:spcPct val="0"/>
              </a:spcBef>
              <a:buFontTx/>
              <a:buNone/>
            </a:pPr>
            <a:r>
              <a:rPr lang="tr-TR" sz="2000" b="1" dirty="0" smtClean="0">
                <a:latin typeface="Calibri" pitchFamily="34" charset="0"/>
                <a:cs typeface="Tahoma" pitchFamily="34" charset="0"/>
              </a:rPr>
              <a:t>				Faaliyetin süresi: </a:t>
            </a:r>
            <a:r>
              <a:rPr lang="tr-TR" sz="2000" dirty="0" smtClean="0">
                <a:latin typeface="Calibri" pitchFamily="34" charset="0"/>
                <a:cs typeface="Tahoma" pitchFamily="34" charset="0"/>
              </a:rPr>
              <a:t>2 günden 2 aya kadar</a:t>
            </a:r>
          </a:p>
          <a:p>
            <a:pPr marL="0" indent="0">
              <a:lnSpc>
                <a:spcPct val="150000"/>
              </a:lnSpc>
              <a:spcBef>
                <a:spcPct val="0"/>
              </a:spcBef>
              <a:buFontTx/>
              <a:buNone/>
            </a:pPr>
            <a:endParaRPr lang="tr-TR" sz="2000" dirty="0" smtClean="0">
              <a:latin typeface="Calibri" pitchFamily="34" charset="0"/>
              <a:cs typeface="Tahoma" pitchFamily="34" charset="0"/>
            </a:endParaRPr>
          </a:p>
          <a:p>
            <a:pPr marL="0" indent="0">
              <a:lnSpc>
                <a:spcPct val="150000"/>
              </a:lnSpc>
              <a:spcBef>
                <a:spcPct val="0"/>
              </a:spcBef>
              <a:buFontTx/>
              <a:buNone/>
            </a:pPr>
            <a:endParaRPr lang="tr-TR" sz="2000" dirty="0" smtClean="0">
              <a:latin typeface="Calibri" pitchFamily="34" charset="0"/>
              <a:cs typeface="Tahoma" pitchFamily="34" charset="0"/>
            </a:endParaRPr>
          </a:p>
          <a:p>
            <a:pPr marL="0" indent="0">
              <a:lnSpc>
                <a:spcPct val="150000"/>
              </a:lnSpc>
              <a:spcBef>
                <a:spcPct val="0"/>
              </a:spcBef>
              <a:buFontTx/>
              <a:buNone/>
            </a:pPr>
            <a:r>
              <a:rPr lang="tr-TR" sz="2000" b="1" dirty="0" smtClean="0">
                <a:latin typeface="Calibri" pitchFamily="34" charset="0"/>
                <a:cs typeface="Tahoma" pitchFamily="34" charset="0"/>
              </a:rPr>
              <a:t>Projeye sağlanan hibe başlıkları:</a:t>
            </a:r>
          </a:p>
          <a:p>
            <a:pPr marL="0" indent="0">
              <a:lnSpc>
                <a:spcPct val="150000"/>
              </a:lnSpc>
              <a:spcBef>
                <a:spcPct val="0"/>
              </a:spcBef>
              <a:buFont typeface="Arial" charset="0"/>
              <a:buChar char="-"/>
            </a:pPr>
            <a:r>
              <a:rPr lang="tr-TR" sz="2000" dirty="0" smtClean="0">
                <a:latin typeface="Calibri" pitchFamily="34" charset="0"/>
                <a:cs typeface="Tahoma" pitchFamily="34" charset="0"/>
              </a:rPr>
              <a:t> Kurumsal destek</a:t>
            </a:r>
          </a:p>
          <a:p>
            <a:pPr marL="0" indent="0">
              <a:lnSpc>
                <a:spcPct val="150000"/>
              </a:lnSpc>
              <a:spcBef>
                <a:spcPct val="0"/>
              </a:spcBef>
              <a:buFont typeface="Arial" charset="0"/>
              <a:buChar char="-"/>
            </a:pPr>
            <a:r>
              <a:rPr lang="tr-TR" sz="2000" dirty="0" smtClean="0">
                <a:latin typeface="Calibri" pitchFamily="34" charset="0"/>
                <a:cs typeface="Tahoma" pitchFamily="34" charset="0"/>
              </a:rPr>
              <a:t> Seyahat giderleri</a:t>
            </a:r>
          </a:p>
          <a:p>
            <a:pPr marL="0" indent="0">
              <a:lnSpc>
                <a:spcPct val="150000"/>
              </a:lnSpc>
              <a:spcBef>
                <a:spcPct val="0"/>
              </a:spcBef>
              <a:buFont typeface="Arial" charset="0"/>
              <a:buChar char="-"/>
            </a:pPr>
            <a:r>
              <a:rPr lang="tr-TR" sz="2000" dirty="0" smtClean="0">
                <a:latin typeface="Calibri" pitchFamily="34" charset="0"/>
                <a:cs typeface="Tahoma" pitchFamily="34" charset="0"/>
              </a:rPr>
              <a:t> Bireysel destek</a:t>
            </a:r>
          </a:p>
          <a:p>
            <a:pPr marL="0" indent="0">
              <a:lnSpc>
                <a:spcPct val="150000"/>
              </a:lnSpc>
              <a:spcBef>
                <a:spcPct val="0"/>
              </a:spcBef>
              <a:buFont typeface="Arial" charset="0"/>
              <a:buChar char="-"/>
            </a:pPr>
            <a:r>
              <a:rPr lang="tr-TR" sz="2000" dirty="0" smtClean="0">
                <a:latin typeface="Calibri" pitchFamily="34" charset="0"/>
                <a:cs typeface="Tahoma" pitchFamily="34" charset="0"/>
              </a:rPr>
              <a:t> Kurs ücreti (En fazla 10 gün için)</a:t>
            </a:r>
          </a:p>
          <a:p>
            <a:pPr marL="0" indent="0">
              <a:lnSpc>
                <a:spcPct val="150000"/>
              </a:lnSpc>
              <a:spcBef>
                <a:spcPct val="0"/>
              </a:spcBef>
              <a:buFont typeface="Arial" charset="0"/>
              <a:buChar char="-"/>
            </a:pPr>
            <a:r>
              <a:rPr lang="tr-TR" sz="2000" dirty="0" smtClean="0">
                <a:latin typeface="Calibri" pitchFamily="34" charset="0"/>
                <a:cs typeface="Tahoma" pitchFamily="34" charset="0"/>
              </a:rPr>
              <a:t> Özel ihtiyaç desteği</a:t>
            </a:r>
          </a:p>
          <a:p>
            <a:pPr marL="0" indent="0">
              <a:lnSpc>
                <a:spcPct val="150000"/>
              </a:lnSpc>
              <a:spcBef>
                <a:spcPct val="0"/>
              </a:spcBef>
              <a:buFontTx/>
              <a:buNone/>
            </a:pPr>
            <a:endParaRPr lang="tr-TR" sz="2000" dirty="0" smtClean="0">
              <a:latin typeface="Calibri" pitchFamily="34" charset="0"/>
              <a:cs typeface="Tahoma" pitchFamily="34" charset="0"/>
            </a:endParaRPr>
          </a:p>
          <a:p>
            <a:pPr marL="0" indent="0">
              <a:lnSpc>
                <a:spcPct val="150000"/>
              </a:lnSpc>
              <a:spcBef>
                <a:spcPct val="0"/>
              </a:spcBef>
              <a:buFontTx/>
              <a:buNone/>
            </a:pPr>
            <a:endParaRPr lang="tr-TR" sz="2000" dirty="0" smtClean="0">
              <a:latin typeface="Calibri"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87BB5FB3-F393-4055-BC4E-D58BEF877C38}" type="slidenum">
              <a:rPr lang="tr-TR"/>
              <a:pPr>
                <a:defRPr/>
              </a:pPr>
              <a:t>47</a:t>
            </a:fld>
            <a:endParaRPr lang="tr-TR"/>
          </a:p>
        </p:txBody>
      </p:sp>
      <p:sp>
        <p:nvSpPr>
          <p:cNvPr id="9" name="Title 1"/>
          <p:cNvSpPr>
            <a:spLocks noGrp="1"/>
          </p:cNvSpPr>
          <p:nvPr>
            <p:ph type="title"/>
          </p:nvPr>
        </p:nvSpPr>
        <p:spPr>
          <a:xfrm>
            <a:off x="1475656" y="620688"/>
            <a:ext cx="7272808" cy="648072"/>
          </a:xfrm>
        </p:spPr>
        <p:txBody>
          <a:bodyPr rtlCol="0">
            <a:noAutofit/>
          </a:bodyPr>
          <a:lstStyle/>
          <a:p>
            <a:pPr algn="r" fontAlgn="auto">
              <a:spcAft>
                <a:spcPts val="0"/>
              </a:spcAft>
              <a:defRPr/>
            </a:pPr>
            <a:r>
              <a:rPr lang="tr-TR" sz="2000" b="1" dirty="0" smtClean="0">
                <a:latin typeface="+mn-lt"/>
              </a:rPr>
              <a:t>Okul Eğitimi Alanında Bireysel Öğrenme Destekleri (KA101) </a:t>
            </a:r>
            <a:endParaRPr lang="tr-TR" altLang="tr-TR" sz="2000" b="1" dirty="0" smtClean="0">
              <a:latin typeface="+mn-lt"/>
              <a:cs typeface="Tahoma" pitchFamily="34"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a:p>
        </p:txBody>
      </p:sp>
      <p:graphicFrame>
        <p:nvGraphicFramePr>
          <p:cNvPr id="4" name="7 Tablo"/>
          <p:cNvGraphicFramePr>
            <a:graphicFrameLocks noGrp="1"/>
          </p:cNvGraphicFramePr>
          <p:nvPr>
            <p:extLst>
              <p:ext uri="{D42A27DB-BD31-4B8C-83A1-F6EECF244321}">
                <p14:modId xmlns:p14="http://schemas.microsoft.com/office/powerpoint/2010/main" val="1700207974"/>
              </p:ext>
            </p:extLst>
          </p:nvPr>
        </p:nvGraphicFramePr>
        <p:xfrm>
          <a:off x="0" y="0"/>
          <a:ext cx="9144000" cy="6858000"/>
        </p:xfrm>
        <a:graphic>
          <a:graphicData uri="http://schemas.openxmlformats.org/drawingml/2006/table">
            <a:tbl>
              <a:tblPr firstRow="1" bandRow="1">
                <a:tableStyleId>{5C22544A-7EE6-4342-B048-85BDC9FD1C3A}</a:tableStyleId>
              </a:tblPr>
              <a:tblGrid>
                <a:gridCol w="1259632"/>
                <a:gridCol w="3312368"/>
                <a:gridCol w="928694"/>
                <a:gridCol w="2527689"/>
                <a:gridCol w="1115617"/>
              </a:tblGrid>
              <a:tr h="6858000">
                <a:tc>
                  <a:txBody>
                    <a:bodyPr/>
                    <a:lstStyle/>
                    <a:p>
                      <a:pPr algn="ctr"/>
                      <a:r>
                        <a:rPr lang="tr-TR" sz="1800" b="1" dirty="0" smtClean="0">
                          <a:solidFill>
                            <a:schemeClr val="tx1"/>
                          </a:solidFill>
                          <a:latin typeface="+mn-lt"/>
                        </a:rPr>
                        <a:t>Kurumsal </a:t>
                      </a:r>
                    </a:p>
                    <a:p>
                      <a:pPr algn="ctr"/>
                      <a:r>
                        <a:rPr lang="tr-TR" sz="1800" b="1" dirty="0" smtClean="0">
                          <a:solidFill>
                            <a:schemeClr val="tx1"/>
                          </a:solidFill>
                          <a:latin typeface="+mn-lt"/>
                        </a:rPr>
                        <a:t>Destek</a:t>
                      </a:r>
                      <a:endParaRPr lang="tr-TR" sz="1800" b="1" dirty="0">
                        <a:solidFill>
                          <a:schemeClr val="tx1"/>
                        </a:solidFill>
                        <a:latin typeface="+mn-lt"/>
                      </a:endParaRPr>
                    </a:p>
                  </a:txBody>
                  <a:tcPr anchor="ctr">
                    <a:solidFill>
                      <a:schemeClr val="accent2">
                        <a:lumMod val="40000"/>
                        <a:lumOff val="60000"/>
                      </a:schemeClr>
                    </a:solidFill>
                  </a:tcPr>
                </a:tc>
                <a:tc>
                  <a:txBody>
                    <a:bodyPr/>
                    <a:lstStyle/>
                    <a:p>
                      <a:pPr algn="ctr"/>
                      <a:r>
                        <a:rPr lang="tr-TR" sz="1800" b="0" kern="1200" baseline="0" dirty="0" smtClean="0">
                          <a:solidFill>
                            <a:schemeClr val="tx1"/>
                          </a:solidFill>
                          <a:latin typeface="+mn-lt"/>
                          <a:ea typeface="+mn-ea"/>
                          <a:cs typeface="+mn-cs"/>
                        </a:rPr>
                        <a:t>Hareketlilik faaliyetlerinin uygulanması ile doğrudan bağlantılı her türlü maliyet (katılımcıların harcırahları hariç), katılımcıların hareketlilik hazırlıkları (pedagojik, kültürel, dilsel), katılımcıların hareketlilik esnasında izlenmesi ve desteklenmesi, öğrenme çıktılarının doğrulanması dahil.</a:t>
                      </a:r>
                    </a:p>
                    <a:p>
                      <a:endParaRPr lang="tr-TR" sz="1600" b="0" dirty="0">
                        <a:latin typeface="+mn-lt"/>
                      </a:endParaRPr>
                    </a:p>
                  </a:txBody>
                  <a:tcPr anchor="ctr">
                    <a:solidFill>
                      <a:schemeClr val="accent2">
                        <a:lumMod val="40000"/>
                        <a:lumOff val="60000"/>
                      </a:schemeClr>
                    </a:solidFill>
                  </a:tcPr>
                </a:tc>
                <a:tc>
                  <a:txBody>
                    <a:bodyPr/>
                    <a:lstStyle/>
                    <a:p>
                      <a:pPr algn="ctr"/>
                      <a:r>
                        <a:rPr lang="tr-TR" sz="1800" b="0" kern="1200" baseline="0" dirty="0" smtClean="0">
                          <a:solidFill>
                            <a:schemeClr val="tx1"/>
                          </a:solidFill>
                          <a:latin typeface="+mn-lt"/>
                          <a:ea typeface="+mn-ea"/>
                          <a:cs typeface="+mn-cs"/>
                        </a:rPr>
                        <a:t>Birim maliyet </a:t>
                      </a:r>
                      <a:endParaRPr lang="tr-TR" sz="1800" b="0" kern="1200" baseline="0" dirty="0" smtClean="0">
                        <a:solidFill>
                          <a:schemeClr val="lt1"/>
                        </a:solidFill>
                        <a:latin typeface="+mn-lt"/>
                        <a:ea typeface="+mn-ea"/>
                        <a:cs typeface="+mn-cs"/>
                      </a:endParaRPr>
                    </a:p>
                  </a:txBody>
                  <a:tcPr anchor="ctr">
                    <a:solidFill>
                      <a:schemeClr val="accent2">
                        <a:lumMod val="40000"/>
                        <a:lumOff val="60000"/>
                      </a:schemeClr>
                    </a:solidFill>
                  </a:tcPr>
                </a:tc>
                <a:tc>
                  <a:txBody>
                    <a:bodyPr/>
                    <a:lstStyle/>
                    <a:p>
                      <a:pPr algn="ctr"/>
                      <a:r>
                        <a:rPr lang="tr-TR" sz="1800" b="0" kern="1200" baseline="0" dirty="0" smtClean="0">
                          <a:solidFill>
                            <a:schemeClr val="tx1"/>
                          </a:solidFill>
                          <a:latin typeface="+mn-lt"/>
                          <a:ea typeface="+mn-ea"/>
                          <a:cs typeface="+mn-cs"/>
                        </a:rPr>
                        <a:t>100. katılımcıya kadar: Katılımcı başına 350 AVRO </a:t>
                      </a:r>
                    </a:p>
                    <a:p>
                      <a:pPr algn="ctr"/>
                      <a:r>
                        <a:rPr lang="tr-TR" sz="1800" b="0" kern="1200" baseline="0" dirty="0" smtClean="0">
                          <a:solidFill>
                            <a:schemeClr val="tx1"/>
                          </a:solidFill>
                          <a:latin typeface="+mn-lt"/>
                          <a:ea typeface="+mn-ea"/>
                          <a:cs typeface="+mn-cs"/>
                        </a:rPr>
                        <a:t>+ </a:t>
                      </a:r>
                    </a:p>
                    <a:p>
                      <a:pPr algn="ctr"/>
                      <a:r>
                        <a:rPr lang="tr-TR" sz="1800" b="0" kern="1200" baseline="0" dirty="0" smtClean="0">
                          <a:solidFill>
                            <a:schemeClr val="tx1"/>
                          </a:solidFill>
                          <a:latin typeface="+mn-lt"/>
                          <a:ea typeface="+mn-ea"/>
                          <a:cs typeface="+mn-cs"/>
                        </a:rPr>
                        <a:t>100. katılımcıdan sonra : ek katılımcı başına 200 AVRO</a:t>
                      </a:r>
                    </a:p>
                  </a:txBody>
                  <a:tcPr anchor="ctr">
                    <a:solidFill>
                      <a:schemeClr val="accent2">
                        <a:lumMod val="40000"/>
                        <a:lumOff val="60000"/>
                      </a:schemeClr>
                    </a:solidFill>
                  </a:tcPr>
                </a:tc>
                <a:tc>
                  <a:txBody>
                    <a:bodyPr/>
                    <a:lstStyle/>
                    <a:p>
                      <a:r>
                        <a:rPr lang="tr-TR" sz="1800" b="0" kern="1200" baseline="0" dirty="0" smtClean="0">
                          <a:solidFill>
                            <a:schemeClr val="tx1"/>
                          </a:solidFill>
                          <a:latin typeface="+mn-lt"/>
                          <a:ea typeface="+mn-ea"/>
                          <a:cs typeface="+mn-cs"/>
                        </a:rPr>
                        <a:t>Katılımcı </a:t>
                      </a:r>
                    </a:p>
                    <a:p>
                      <a:r>
                        <a:rPr lang="tr-TR" sz="1800" b="0" kern="1200" baseline="0" dirty="0" smtClean="0">
                          <a:solidFill>
                            <a:schemeClr val="tx1"/>
                          </a:solidFill>
                          <a:latin typeface="+mn-lt"/>
                          <a:ea typeface="+mn-ea"/>
                          <a:cs typeface="+mn-cs"/>
                        </a:rPr>
                        <a:t>sayısına </a:t>
                      </a:r>
                    </a:p>
                    <a:p>
                      <a:r>
                        <a:rPr lang="tr-TR" sz="1800" b="0" kern="1200" baseline="0" dirty="0" smtClean="0">
                          <a:solidFill>
                            <a:schemeClr val="tx1"/>
                          </a:solidFill>
                          <a:latin typeface="+mn-lt"/>
                          <a:ea typeface="+mn-ea"/>
                          <a:cs typeface="+mn-cs"/>
                        </a:rPr>
                        <a:t>bağlıdır. </a:t>
                      </a:r>
                      <a:endParaRPr lang="tr-TR" sz="1800" b="0" kern="1200" baseline="0" dirty="0" smtClean="0">
                        <a:solidFill>
                          <a:schemeClr val="lt1"/>
                        </a:solidFill>
                        <a:latin typeface="+mn-lt"/>
                        <a:ea typeface="+mn-ea"/>
                        <a:cs typeface="+mn-cs"/>
                      </a:endParaRPr>
                    </a:p>
                    <a:p>
                      <a:endParaRPr lang="tr-TR" sz="1800" b="0" dirty="0">
                        <a:latin typeface="+mn-lt"/>
                      </a:endParaRPr>
                    </a:p>
                  </a:txBody>
                  <a:tcPr anchor="ctr">
                    <a:solidFill>
                      <a:schemeClr val="accent2">
                        <a:lumMod val="40000"/>
                        <a:lumOff val="60000"/>
                      </a:schemeClr>
                    </a:solidFill>
                  </a:tcPr>
                </a:tc>
              </a:tr>
            </a:tbl>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graphicFrame>
        <p:nvGraphicFramePr>
          <p:cNvPr id="4" name="8 Tablo"/>
          <p:cNvGraphicFramePr>
            <a:graphicFrameLocks noGrp="1"/>
          </p:cNvGraphicFramePr>
          <p:nvPr>
            <p:extLst>
              <p:ext uri="{D42A27DB-BD31-4B8C-83A1-F6EECF244321}">
                <p14:modId xmlns:p14="http://schemas.microsoft.com/office/powerpoint/2010/main" val="325895124"/>
              </p:ext>
            </p:extLst>
          </p:nvPr>
        </p:nvGraphicFramePr>
        <p:xfrm>
          <a:off x="1" y="0"/>
          <a:ext cx="9144000" cy="7032522"/>
        </p:xfrm>
        <a:graphic>
          <a:graphicData uri="http://schemas.openxmlformats.org/drawingml/2006/table">
            <a:tbl>
              <a:tblPr firstRow="1" bandRow="1">
                <a:tableStyleId>{5C22544A-7EE6-4342-B048-85BDC9FD1C3A}</a:tableStyleId>
              </a:tblPr>
              <a:tblGrid>
                <a:gridCol w="1285851"/>
                <a:gridCol w="1412378"/>
                <a:gridCol w="1373704"/>
                <a:gridCol w="2748590"/>
                <a:gridCol w="2323477"/>
              </a:tblGrid>
              <a:tr h="2111478">
                <a:tc>
                  <a:txBody>
                    <a:bodyPr/>
                    <a:lstStyle/>
                    <a:p>
                      <a:pPr algn="ctr"/>
                      <a:r>
                        <a:rPr lang="tr-TR" sz="1800" b="1" kern="1200" baseline="0" dirty="0" smtClean="0">
                          <a:solidFill>
                            <a:schemeClr val="tx1"/>
                          </a:solidFill>
                          <a:latin typeface="+mn-lt"/>
                          <a:ea typeface="+mn-ea"/>
                          <a:cs typeface="+mn-cs"/>
                        </a:rPr>
                        <a:t>Bireysel destek</a:t>
                      </a:r>
                      <a:endParaRPr lang="tr-TR" sz="1800" b="0" kern="1200" baseline="0" dirty="0" smtClean="0">
                        <a:solidFill>
                          <a:schemeClr val="tx1"/>
                        </a:solidFill>
                        <a:latin typeface="+mn-lt"/>
                        <a:ea typeface="+mn-ea"/>
                        <a:cs typeface="+mn-cs"/>
                      </a:endParaRPr>
                    </a:p>
                  </a:txBody>
                  <a:tcPr anchor="ctr">
                    <a:solidFill>
                      <a:schemeClr val="accent2">
                        <a:lumMod val="20000"/>
                        <a:lumOff val="80000"/>
                      </a:schemeClr>
                    </a:solidFill>
                  </a:tcPr>
                </a:tc>
                <a:tc>
                  <a:txBody>
                    <a:bodyPr/>
                    <a:lstStyle/>
                    <a:p>
                      <a:pPr algn="ctr"/>
                      <a:r>
                        <a:rPr lang="tr-TR" sz="1800" b="0" kern="1200" baseline="0" dirty="0" smtClean="0">
                          <a:solidFill>
                            <a:schemeClr val="tx1"/>
                          </a:solidFill>
                          <a:latin typeface="+mn-lt"/>
                          <a:ea typeface="+mn-ea"/>
                          <a:cs typeface="+mn-cs"/>
                        </a:rPr>
                        <a:t>Katılımcıların faaliyeti esnasındaki harcırahı ile doğrudan bağlantılı maliyetler 	</a:t>
                      </a:r>
                    </a:p>
                  </a:txBody>
                  <a:tcPr anchor="ctr">
                    <a:solidFill>
                      <a:schemeClr val="accent2">
                        <a:lumMod val="20000"/>
                        <a:lumOff val="80000"/>
                      </a:schemeClr>
                    </a:solidFill>
                  </a:tcPr>
                </a:tc>
                <a:tc>
                  <a:txBody>
                    <a:bodyPr/>
                    <a:lstStyle/>
                    <a:p>
                      <a:pPr algn="ctr"/>
                      <a:r>
                        <a:rPr lang="tr-TR" sz="1800" b="0" kern="1200" baseline="0" dirty="0" smtClean="0">
                          <a:solidFill>
                            <a:schemeClr val="tx1"/>
                          </a:solidFill>
                          <a:latin typeface="+mn-lt"/>
                          <a:ea typeface="+mn-ea"/>
                          <a:cs typeface="+mn-cs"/>
                        </a:rPr>
                        <a:t>Birim </a:t>
                      </a:r>
                    </a:p>
                    <a:p>
                      <a:pPr algn="ctr"/>
                      <a:r>
                        <a:rPr lang="tr-TR" sz="1800" b="0" kern="1200" baseline="0" dirty="0" smtClean="0">
                          <a:solidFill>
                            <a:schemeClr val="tx1"/>
                          </a:solidFill>
                          <a:latin typeface="+mn-lt"/>
                          <a:ea typeface="+mn-ea"/>
                          <a:cs typeface="+mn-cs"/>
                        </a:rPr>
                        <a:t>maliyet</a:t>
                      </a:r>
                    </a:p>
                  </a:txBody>
                  <a:tcPr anchor="ctr">
                    <a:solidFill>
                      <a:schemeClr val="accent2">
                        <a:lumMod val="20000"/>
                        <a:lumOff val="80000"/>
                      </a:schemeClr>
                    </a:solidFill>
                  </a:tcPr>
                </a:tc>
                <a:tc>
                  <a:txBody>
                    <a:bodyPr/>
                    <a:lstStyle/>
                    <a:p>
                      <a:pPr algn="ctr"/>
                      <a:r>
                        <a:rPr lang="tr-TR" sz="1800" b="0" kern="1200" baseline="0" dirty="0" smtClean="0">
                          <a:solidFill>
                            <a:schemeClr val="tx1"/>
                          </a:solidFill>
                          <a:latin typeface="+mn-lt"/>
                          <a:ea typeface="+mn-ea"/>
                          <a:cs typeface="+mn-cs"/>
                        </a:rPr>
                        <a:t>Faaliyetin 14. gününe kadar: Katılımcı başına günlük A3.1 </a:t>
                      </a:r>
                    </a:p>
                    <a:p>
                      <a:pPr algn="ctr"/>
                      <a:r>
                        <a:rPr lang="tr-TR" sz="1800" b="0" kern="1200" baseline="0" dirty="0" smtClean="0">
                          <a:solidFill>
                            <a:schemeClr val="tx1"/>
                          </a:solidFill>
                          <a:latin typeface="+mn-lt"/>
                          <a:ea typeface="+mn-ea"/>
                          <a:cs typeface="+mn-cs"/>
                        </a:rPr>
                        <a:t>+ </a:t>
                      </a:r>
                    </a:p>
                    <a:p>
                      <a:pPr algn="ctr"/>
                      <a:r>
                        <a:rPr lang="tr-TR" sz="1800" b="0" kern="1200" baseline="0" dirty="0" smtClean="0">
                          <a:solidFill>
                            <a:schemeClr val="tx1"/>
                          </a:solidFill>
                          <a:latin typeface="+mn-lt"/>
                          <a:ea typeface="+mn-ea"/>
                          <a:cs typeface="+mn-cs"/>
                        </a:rPr>
                        <a:t>Faaliyetin 15. ila 60. günü arasında: Katılımcı başına günlük A3.1’in %70’i 	</a:t>
                      </a:r>
                    </a:p>
                  </a:txBody>
                  <a:tcPr anchor="ctr">
                    <a:solidFill>
                      <a:schemeClr val="accent2">
                        <a:lumMod val="20000"/>
                        <a:lumOff val="80000"/>
                      </a:schemeClr>
                    </a:solidFill>
                  </a:tcPr>
                </a:tc>
                <a:tc>
                  <a:txBody>
                    <a:bodyPr/>
                    <a:lstStyle/>
                    <a:p>
                      <a:pPr algn="ctr"/>
                      <a:r>
                        <a:rPr lang="tr-TR" sz="1800" b="0" kern="1200" baseline="0" dirty="0" smtClean="0">
                          <a:solidFill>
                            <a:schemeClr val="tx1"/>
                          </a:solidFill>
                          <a:latin typeface="+mn-lt"/>
                          <a:ea typeface="+mn-ea"/>
                          <a:cs typeface="+mn-cs"/>
                        </a:rPr>
                        <a:t>Katılımcı başına kalış süresine bağlıdır.</a:t>
                      </a:r>
                    </a:p>
                  </a:txBody>
                  <a:tcPr anchor="ctr">
                    <a:solidFill>
                      <a:schemeClr val="accent2">
                        <a:lumMod val="20000"/>
                        <a:lumOff val="80000"/>
                      </a:schemeClr>
                    </a:solidFill>
                  </a:tcPr>
                </a:tc>
              </a:tr>
              <a:tr h="2373261">
                <a:tc>
                  <a:txBody>
                    <a:bodyPr/>
                    <a:lstStyle/>
                    <a:p>
                      <a:pPr algn="ctr"/>
                      <a:endParaRPr lang="tr-TR" sz="1800" b="0" kern="1200" baseline="0" dirty="0" smtClean="0">
                        <a:solidFill>
                          <a:schemeClr val="dk1"/>
                        </a:solidFill>
                        <a:latin typeface="+mn-lt"/>
                        <a:ea typeface="+mn-ea"/>
                        <a:cs typeface="+mn-cs"/>
                      </a:endParaRPr>
                    </a:p>
                    <a:p>
                      <a:pPr algn="ctr"/>
                      <a:r>
                        <a:rPr lang="tr-TR" sz="1800" b="1" kern="1200" baseline="0" dirty="0" smtClean="0">
                          <a:solidFill>
                            <a:schemeClr val="dk1"/>
                          </a:solidFill>
                          <a:latin typeface="+mn-lt"/>
                          <a:ea typeface="+mn-ea"/>
                          <a:cs typeface="+mn-cs"/>
                        </a:rPr>
                        <a:t>Kurs ücretleri</a:t>
                      </a:r>
                    </a:p>
                  </a:txBody>
                  <a:tcPr anchor="ctr">
                    <a:solidFill>
                      <a:schemeClr val="accent2">
                        <a:lumMod val="40000"/>
                        <a:lumOff val="60000"/>
                      </a:schemeClr>
                    </a:solidFill>
                  </a:tcPr>
                </a:tc>
                <a:tc>
                  <a:txBody>
                    <a:bodyPr/>
                    <a:lstStyle/>
                    <a:p>
                      <a:pPr algn="ctr"/>
                      <a:r>
                        <a:rPr lang="tr-TR" sz="1800" kern="1200" baseline="0" dirty="0" smtClean="0">
                          <a:solidFill>
                            <a:schemeClr val="dk1"/>
                          </a:solidFill>
                          <a:latin typeface="+mn-lt"/>
                          <a:ea typeface="+mn-ea"/>
                          <a:cs typeface="+mn-cs"/>
                        </a:rPr>
                        <a:t>Kurs kayıt ücretleri ile doğrudan bağlantılı maliyetler </a:t>
                      </a:r>
                    </a:p>
                  </a:txBody>
                  <a:tcPr anchor="ctr">
                    <a:solidFill>
                      <a:schemeClr val="accent2">
                        <a:lumMod val="40000"/>
                        <a:lumOff val="60000"/>
                      </a:schemeClr>
                    </a:solidFill>
                  </a:tcPr>
                </a:tc>
                <a:tc>
                  <a:txBody>
                    <a:bodyPr/>
                    <a:lstStyle/>
                    <a:p>
                      <a:pPr algn="ctr"/>
                      <a:r>
                        <a:rPr lang="tr-TR" sz="1800" kern="1200" baseline="0" dirty="0" smtClean="0">
                          <a:solidFill>
                            <a:schemeClr val="dk1"/>
                          </a:solidFill>
                          <a:latin typeface="+mn-lt"/>
                          <a:ea typeface="+mn-ea"/>
                          <a:cs typeface="+mn-cs"/>
                        </a:rPr>
                        <a:t>Birim maliyet </a:t>
                      </a:r>
                    </a:p>
                  </a:txBody>
                  <a:tcPr anchor="ctr">
                    <a:solidFill>
                      <a:schemeClr val="accent2">
                        <a:lumMod val="40000"/>
                        <a:lumOff val="60000"/>
                      </a:schemeClr>
                    </a:solidFill>
                  </a:tcPr>
                </a:tc>
                <a:tc>
                  <a:txBody>
                    <a:bodyPr/>
                    <a:lstStyle/>
                    <a:p>
                      <a:pPr algn="ctr"/>
                      <a:r>
                        <a:rPr lang="tr-TR" sz="1800" kern="1200" baseline="0" dirty="0" smtClean="0">
                          <a:solidFill>
                            <a:schemeClr val="dk1"/>
                          </a:solidFill>
                          <a:latin typeface="+mn-lt"/>
                          <a:ea typeface="+mn-ea"/>
                          <a:cs typeface="+mn-cs"/>
                        </a:rPr>
                        <a:t>Katılımcı başına günlük </a:t>
                      </a:r>
                      <a:r>
                        <a:rPr lang="tr-TR" sz="1800" b="1" kern="1200" baseline="0" dirty="0" smtClean="0">
                          <a:solidFill>
                            <a:schemeClr val="dk1"/>
                          </a:solidFill>
                          <a:latin typeface="+mn-lt"/>
                          <a:ea typeface="+mn-ea"/>
                          <a:cs typeface="+mn-cs"/>
                        </a:rPr>
                        <a:t>70 AVRO </a:t>
                      </a:r>
                    </a:p>
                    <a:p>
                      <a:pPr algn="ctr"/>
                      <a:r>
                        <a:rPr lang="tr-TR" sz="1800" kern="1200" baseline="0" dirty="0" smtClean="0">
                          <a:solidFill>
                            <a:schemeClr val="dk1"/>
                          </a:solidFill>
                          <a:latin typeface="+mn-lt"/>
                          <a:ea typeface="+mn-ea"/>
                          <a:cs typeface="+mn-cs"/>
                        </a:rPr>
                        <a:t>Hareketlilik projesinde katılımcı başına azami </a:t>
                      </a:r>
                      <a:r>
                        <a:rPr lang="tr-TR" sz="1800" b="1" kern="1200" baseline="0" dirty="0" smtClean="0">
                          <a:solidFill>
                            <a:schemeClr val="dk1"/>
                          </a:solidFill>
                          <a:latin typeface="+mn-lt"/>
                          <a:ea typeface="+mn-ea"/>
                          <a:cs typeface="+mn-cs"/>
                        </a:rPr>
                        <a:t>700 AVRO </a:t>
                      </a:r>
                    </a:p>
                  </a:txBody>
                  <a:tcPr anchor="ctr">
                    <a:solidFill>
                      <a:schemeClr val="accent2">
                        <a:lumMod val="40000"/>
                        <a:lumOff val="60000"/>
                      </a:schemeClr>
                    </a:solidFill>
                  </a:tcPr>
                </a:tc>
                <a:tc>
                  <a:txBody>
                    <a:bodyPr/>
                    <a:lstStyle/>
                    <a:p>
                      <a:pPr algn="ctr"/>
                      <a:r>
                        <a:rPr lang="tr-TR" sz="1800" kern="1200" baseline="0" dirty="0" smtClean="0">
                          <a:solidFill>
                            <a:schemeClr val="dk1"/>
                          </a:solidFill>
                          <a:latin typeface="+mn-lt"/>
                          <a:ea typeface="+mn-ea"/>
                          <a:cs typeface="+mn-cs"/>
                        </a:rPr>
                        <a:t>Şarta bağlı: kurs ücretlerinin karşılanmasına dair finansal destek talebi başvuru formunda gerekçelendirilmelidir</a:t>
                      </a:r>
                    </a:p>
                  </a:txBody>
                  <a:tcPr anchor="ctr">
                    <a:solidFill>
                      <a:schemeClr val="accent2">
                        <a:lumMod val="40000"/>
                        <a:lumOff val="60000"/>
                      </a:schemeClr>
                    </a:solidFill>
                  </a:tcPr>
                </a:tc>
              </a:tr>
              <a:tr h="2373261">
                <a:tc>
                  <a:txBody>
                    <a:bodyPr/>
                    <a:lstStyle/>
                    <a:p>
                      <a:pPr algn="ctr"/>
                      <a:r>
                        <a:rPr lang="tr-TR" sz="1800" b="1" kern="1200" baseline="0" dirty="0" smtClean="0">
                          <a:solidFill>
                            <a:schemeClr val="dk1"/>
                          </a:solidFill>
                          <a:latin typeface="+mn-lt"/>
                          <a:ea typeface="+mn-ea"/>
                          <a:cs typeface="+mn-cs"/>
                        </a:rPr>
                        <a:t>Özel ihtiyaç desteği</a:t>
                      </a:r>
                      <a:endParaRPr lang="tr-TR" b="0" dirty="0">
                        <a:latin typeface="+mn-lt"/>
                      </a:endParaRPr>
                    </a:p>
                  </a:txBody>
                  <a:tcPr anchor="ctr">
                    <a:solidFill>
                      <a:schemeClr val="accent2">
                        <a:lumMod val="60000"/>
                        <a:lumOff val="40000"/>
                      </a:schemeClr>
                    </a:solidFill>
                  </a:tcPr>
                </a:tc>
                <a:tc>
                  <a:txBody>
                    <a:bodyPr/>
                    <a:lstStyle/>
                    <a:p>
                      <a:pPr algn="ctr"/>
                      <a:r>
                        <a:rPr lang="tr-TR" sz="1800" kern="1200" baseline="0" dirty="0" smtClean="0">
                          <a:solidFill>
                            <a:schemeClr val="dk1"/>
                          </a:solidFill>
                          <a:latin typeface="+mn-lt"/>
                          <a:ea typeface="+mn-ea"/>
                          <a:cs typeface="+mn-cs"/>
                        </a:rPr>
                        <a:t>Engelli katılımcılar ile doğrudan ilişkili ek maliyetler 	</a:t>
                      </a:r>
                    </a:p>
                  </a:txBody>
                  <a:tcPr anchor="ctr">
                    <a:solidFill>
                      <a:schemeClr val="accent2">
                        <a:lumMod val="60000"/>
                        <a:lumOff val="40000"/>
                      </a:schemeClr>
                    </a:solidFill>
                  </a:tcPr>
                </a:tc>
                <a:tc>
                  <a:txBody>
                    <a:bodyPr/>
                    <a:lstStyle/>
                    <a:p>
                      <a:pPr algn="ctr"/>
                      <a:r>
                        <a:rPr lang="tr-TR" sz="1800" kern="1200" baseline="0" dirty="0" smtClean="0">
                          <a:solidFill>
                            <a:schemeClr val="dk1"/>
                          </a:solidFill>
                          <a:latin typeface="+mn-lt"/>
                          <a:ea typeface="+mn-ea"/>
                          <a:cs typeface="+mn-cs"/>
                        </a:rPr>
                        <a:t>Uygun maliyetlerin bir kısmı </a:t>
                      </a:r>
                    </a:p>
                  </a:txBody>
                  <a:tcPr anchor="ctr">
                    <a:solidFill>
                      <a:schemeClr val="accent2">
                        <a:lumMod val="60000"/>
                        <a:lumOff val="40000"/>
                      </a:schemeClr>
                    </a:solidFill>
                  </a:tcPr>
                </a:tc>
                <a:tc>
                  <a:txBody>
                    <a:bodyPr/>
                    <a:lstStyle/>
                    <a:p>
                      <a:pPr algn="ctr"/>
                      <a:r>
                        <a:rPr lang="tr-TR" sz="1800" kern="1200" baseline="0" dirty="0" smtClean="0">
                          <a:solidFill>
                            <a:schemeClr val="dk1"/>
                          </a:solidFill>
                          <a:latin typeface="+mn-lt"/>
                          <a:ea typeface="+mn-ea"/>
                          <a:cs typeface="+mn-cs"/>
                        </a:rPr>
                        <a:t>Uygun maliyetlerin </a:t>
                      </a:r>
                      <a:r>
                        <a:rPr lang="tr-TR" sz="1800" b="1" kern="1200" baseline="0" dirty="0" smtClean="0">
                          <a:solidFill>
                            <a:schemeClr val="dk1"/>
                          </a:solidFill>
                          <a:latin typeface="+mn-lt"/>
                          <a:ea typeface="+mn-ea"/>
                          <a:cs typeface="+mn-cs"/>
                        </a:rPr>
                        <a:t>%100’ü 	</a:t>
                      </a:r>
                    </a:p>
                  </a:txBody>
                  <a:tcPr anchor="ctr">
                    <a:solidFill>
                      <a:schemeClr val="accent2">
                        <a:lumMod val="60000"/>
                        <a:lumOff val="40000"/>
                      </a:schemeClr>
                    </a:solidFill>
                  </a:tcPr>
                </a:tc>
                <a:tc>
                  <a:txBody>
                    <a:bodyPr/>
                    <a:lstStyle/>
                    <a:p>
                      <a:pPr algn="ctr"/>
                      <a:r>
                        <a:rPr lang="tr-TR" sz="1800" kern="1200" baseline="0" dirty="0" smtClean="0">
                          <a:solidFill>
                            <a:schemeClr val="dk1"/>
                          </a:solidFill>
                          <a:latin typeface="+mn-lt"/>
                          <a:ea typeface="+mn-ea"/>
                          <a:cs typeface="+mn-cs"/>
                        </a:rPr>
                        <a:t>Şarta bağlı: özel ihtiyaç desteğinin karşılanmasına dair finansal destek talebi başvuru formunda gerekçelendirilmelidir </a:t>
                      </a:r>
                    </a:p>
                  </a:txBody>
                  <a:tcPr anchor="ctr">
                    <a:solidFill>
                      <a:schemeClr val="accent2">
                        <a:lumMod val="60000"/>
                        <a:lumOff val="40000"/>
                      </a:schemeClr>
                    </a:solidFill>
                  </a:tcPr>
                </a:tc>
              </a:tr>
            </a:tbl>
          </a:graphicData>
        </a:graphic>
      </p:graphicFrame>
      <p:sp>
        <p:nvSpPr>
          <p:cNvPr id="5" name="Slayt Numarası Yer Tutucusu 4"/>
          <p:cNvSpPr>
            <a:spLocks noGrp="1"/>
          </p:cNvSpPr>
          <p:nvPr>
            <p:ph type="sldNum" sz="quarter" idx="12"/>
          </p:nvPr>
        </p:nvSpPr>
        <p:spPr/>
        <p:txBody>
          <a:bodyPr/>
          <a:lstStyle/>
          <a:p>
            <a:pPr>
              <a:defRPr/>
            </a:pPr>
            <a:fld id="{E7B8B09E-EAC7-45E0-B117-EF9821946678}"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afik"/>
          <p:cNvGraphicFramePr/>
          <p:nvPr>
            <p:extLst>
              <p:ext uri="{D42A27DB-BD31-4B8C-83A1-F6EECF244321}">
                <p14:modId xmlns:p14="http://schemas.microsoft.com/office/powerpoint/2010/main" val="3373715274"/>
              </p:ext>
            </p:extLst>
          </p:nvPr>
        </p:nvGraphicFramePr>
        <p:xfrm>
          <a:off x="459740" y="404664"/>
          <a:ext cx="5336396"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afik"/>
          <p:cNvGraphicFramePr/>
          <p:nvPr>
            <p:extLst>
              <p:ext uri="{D42A27DB-BD31-4B8C-83A1-F6EECF244321}">
                <p14:modId xmlns:p14="http://schemas.microsoft.com/office/powerpoint/2010/main" val="2905954308"/>
              </p:ext>
            </p:extLst>
          </p:nvPr>
        </p:nvGraphicFramePr>
        <p:xfrm>
          <a:off x="3643306" y="2928934"/>
          <a:ext cx="5230138" cy="3337859"/>
        </p:xfrm>
        <a:graphic>
          <a:graphicData uri="http://schemas.openxmlformats.org/drawingml/2006/chart">
            <c:chart xmlns:c="http://schemas.openxmlformats.org/drawingml/2006/chart" xmlns:r="http://schemas.openxmlformats.org/officeDocument/2006/relationships" r:id="rId3"/>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enovo\Desktop\basvur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53842">
            <a:off x="4795362" y="3431203"/>
            <a:ext cx="2862987" cy="3093617"/>
          </a:xfrm>
          <a:prstGeom prst="rect">
            <a:avLst/>
          </a:prstGeom>
          <a:noFill/>
          <a:extLst>
            <a:ext uri="{909E8E84-426E-40DD-AFC4-6F175D3DCCD1}">
              <a14:hiddenFill xmlns:a14="http://schemas.microsoft.com/office/drawing/2010/main">
                <a:solidFill>
                  <a:srgbClr val="FFFFFF"/>
                </a:solidFill>
              </a14:hiddenFill>
            </a:ext>
          </a:extLst>
        </p:spPr>
      </p:pic>
      <p:sp>
        <p:nvSpPr>
          <p:cNvPr id="22530" name="Content Placeholder 2"/>
          <p:cNvSpPr>
            <a:spLocks noGrp="1"/>
          </p:cNvSpPr>
          <p:nvPr>
            <p:ph idx="1"/>
          </p:nvPr>
        </p:nvSpPr>
        <p:spPr>
          <a:xfrm>
            <a:off x="357188" y="1611288"/>
            <a:ext cx="8558212" cy="4343400"/>
          </a:xfrm>
        </p:spPr>
        <p:txBody>
          <a:bodyPr rtlCol="0">
            <a:noAutofit/>
          </a:bodyPr>
          <a:lstStyle/>
          <a:p>
            <a:pPr marL="0" indent="0" fontAlgn="auto">
              <a:lnSpc>
                <a:spcPct val="150000"/>
              </a:lnSpc>
              <a:spcBef>
                <a:spcPts val="0"/>
              </a:spcBef>
              <a:spcAft>
                <a:spcPts val="0"/>
              </a:spcAft>
              <a:buFontTx/>
              <a:buNone/>
              <a:defRPr/>
            </a:pPr>
            <a:r>
              <a:rPr lang="tr-TR" altLang="tr-TR" sz="2800" b="1" dirty="0" smtClean="0">
                <a:latin typeface="+mn-lt"/>
                <a:cs typeface="Arial" panose="020B0604020202020204" pitchFamily="34" charset="0"/>
              </a:rPr>
              <a:t>Kimler başvurabilir?</a:t>
            </a:r>
          </a:p>
          <a:p>
            <a:pPr fontAlgn="auto">
              <a:lnSpc>
                <a:spcPct val="150000"/>
              </a:lnSpc>
              <a:spcBef>
                <a:spcPts val="0"/>
              </a:spcBef>
              <a:spcAft>
                <a:spcPts val="0"/>
              </a:spcAft>
              <a:buFont typeface="Arial" panose="020B0604020202020204" pitchFamily="34" charset="0"/>
              <a:buChar char="•"/>
              <a:defRPr/>
            </a:pPr>
            <a:r>
              <a:rPr lang="tr-TR" altLang="tr-TR" sz="2000" dirty="0" smtClean="0">
                <a:latin typeface="+mn-lt"/>
                <a:cs typeface="Arial" panose="020B0604020202020204" pitchFamily="34" charset="0"/>
              </a:rPr>
              <a:t>Okullar (okul öncesinden yüksek öğretime kadar tüm düzeylerde genel, mesleki ve teknik eğitim veren okullar)</a:t>
            </a:r>
          </a:p>
          <a:p>
            <a:pPr fontAlgn="auto">
              <a:lnSpc>
                <a:spcPct val="150000"/>
              </a:lnSpc>
              <a:spcBef>
                <a:spcPts val="0"/>
              </a:spcBef>
              <a:spcAft>
                <a:spcPts val="0"/>
              </a:spcAft>
              <a:buFont typeface="Arial" panose="020B0604020202020204" pitchFamily="34" charset="0"/>
              <a:buChar char="•"/>
              <a:defRPr/>
            </a:pPr>
            <a:r>
              <a:rPr lang="tr-TR" altLang="tr-TR" sz="2000" dirty="0" smtClean="0">
                <a:latin typeface="+mn-lt"/>
                <a:cs typeface="Arial" panose="020B0604020202020204" pitchFamily="34" charset="0"/>
              </a:rPr>
              <a:t>Kurumsal başvuru yapılabilir, bireyler doğrudan başvuru yapamaz.</a:t>
            </a:r>
          </a:p>
          <a:p>
            <a:pPr marL="0" indent="0" fontAlgn="auto">
              <a:lnSpc>
                <a:spcPct val="150000"/>
              </a:lnSpc>
              <a:spcBef>
                <a:spcPts val="0"/>
              </a:spcBef>
              <a:spcAft>
                <a:spcPts val="0"/>
              </a:spcAft>
              <a:buFontTx/>
              <a:buNone/>
              <a:defRPr/>
            </a:pPr>
            <a:r>
              <a:rPr lang="tr-TR" altLang="tr-TR" sz="2800" b="1" dirty="0" smtClean="0">
                <a:latin typeface="+mn-lt"/>
                <a:cs typeface="Arial" panose="020B0604020202020204" pitchFamily="34" charset="0"/>
              </a:rPr>
              <a:t>Başvuru Şekli</a:t>
            </a:r>
          </a:p>
          <a:p>
            <a:pPr fontAlgn="auto">
              <a:lnSpc>
                <a:spcPct val="150000"/>
              </a:lnSpc>
              <a:spcBef>
                <a:spcPts val="0"/>
              </a:spcBef>
              <a:spcAft>
                <a:spcPts val="0"/>
              </a:spcAft>
              <a:buFont typeface="Arial" panose="020B0604020202020204" pitchFamily="34" charset="0"/>
              <a:buChar char="•"/>
              <a:defRPr/>
            </a:pPr>
            <a:r>
              <a:rPr lang="tr-TR" altLang="tr-TR" sz="2000" dirty="0" smtClean="0">
                <a:latin typeface="+mn-lt"/>
                <a:cs typeface="Arial" panose="020B0604020202020204" pitchFamily="34" charset="0"/>
              </a:rPr>
              <a:t>Online başvuru</a:t>
            </a:r>
          </a:p>
        </p:txBody>
      </p:sp>
      <p:sp>
        <p:nvSpPr>
          <p:cNvPr id="4" name="Slide Number Placeholder 3"/>
          <p:cNvSpPr>
            <a:spLocks noGrp="1"/>
          </p:cNvSpPr>
          <p:nvPr>
            <p:ph type="sldNum" sz="quarter" idx="12"/>
          </p:nvPr>
        </p:nvSpPr>
        <p:spPr/>
        <p:txBody>
          <a:bodyPr/>
          <a:lstStyle/>
          <a:p>
            <a:pPr>
              <a:defRPr/>
            </a:pPr>
            <a:fld id="{941AD11F-6937-4B2A-9F70-3BEF9DB28E8F}" type="slidenum">
              <a:rPr lang="tr-TR"/>
              <a:pPr>
                <a:defRPr/>
              </a:pPr>
              <a:t>50</a:t>
            </a:fld>
            <a:endParaRPr lang="tr-TR" dirty="0"/>
          </a:p>
        </p:txBody>
      </p:sp>
      <p:sp>
        <p:nvSpPr>
          <p:cNvPr id="6" name="Title 1"/>
          <p:cNvSpPr>
            <a:spLocks noGrp="1"/>
          </p:cNvSpPr>
          <p:nvPr>
            <p:ph type="title"/>
          </p:nvPr>
        </p:nvSpPr>
        <p:spPr>
          <a:xfrm>
            <a:off x="1475656" y="620688"/>
            <a:ext cx="7272808" cy="648072"/>
          </a:xfrm>
        </p:spPr>
        <p:txBody>
          <a:bodyPr rtlCol="0">
            <a:noAutofit/>
          </a:bodyPr>
          <a:lstStyle/>
          <a:p>
            <a:pPr algn="r" fontAlgn="auto">
              <a:spcAft>
                <a:spcPts val="0"/>
              </a:spcAft>
              <a:defRPr/>
            </a:pPr>
            <a:r>
              <a:rPr lang="tr-TR" sz="2000" b="1" dirty="0" smtClean="0">
                <a:latin typeface="+mn-lt"/>
              </a:rPr>
              <a:t>Okul Eğitimi Alanında Bireysel Öğrenme Destekleri (KA101) </a:t>
            </a:r>
            <a:endParaRPr lang="tr-TR" altLang="tr-TR" sz="2000" b="1" dirty="0" smtClean="0">
              <a:latin typeface="+mn-lt"/>
              <a:cs typeface="Tahoma" pitchFamily="34"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novo\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7853">
            <a:off x="4524218" y="2020958"/>
            <a:ext cx="3546184" cy="23512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Dikdörtgen 4"/>
          <p:cNvSpPr/>
          <p:nvPr/>
        </p:nvSpPr>
        <p:spPr>
          <a:xfrm>
            <a:off x="539552" y="3700240"/>
            <a:ext cx="6192688" cy="1200329"/>
          </a:xfrm>
          <a:prstGeom prst="rect">
            <a:avLst/>
          </a:prstGeom>
        </p:spPr>
        <p:txBody>
          <a:bodyPr wrap="square">
            <a:spAutoFit/>
          </a:bodyPr>
          <a:lstStyle/>
          <a:p>
            <a:pPr fontAlgn="auto">
              <a:lnSpc>
                <a:spcPct val="150000"/>
              </a:lnSpc>
              <a:spcBef>
                <a:spcPts val="0"/>
              </a:spcBef>
              <a:spcAft>
                <a:spcPts val="0"/>
              </a:spcAft>
              <a:buFont typeface="Arial"/>
              <a:buNone/>
              <a:defRPr/>
            </a:pPr>
            <a:r>
              <a:rPr lang="tr-TR" altLang="tr-TR" sz="2400" b="1" dirty="0">
                <a:latin typeface="+mn-lt"/>
                <a:cs typeface="Arial" panose="020B0604020202020204" pitchFamily="34" charset="0"/>
              </a:rPr>
              <a:t>Son Başvuru Tarihi</a:t>
            </a:r>
          </a:p>
          <a:p>
            <a:pPr fontAlgn="auto">
              <a:lnSpc>
                <a:spcPct val="150000"/>
              </a:lnSpc>
              <a:spcBef>
                <a:spcPts val="0"/>
              </a:spcBef>
              <a:spcAft>
                <a:spcPts val="0"/>
              </a:spcAft>
              <a:buFont typeface="Arial"/>
              <a:buChar char="•"/>
              <a:defRPr/>
            </a:pPr>
            <a:r>
              <a:rPr lang="tr-TR" altLang="tr-TR" sz="2400" dirty="0">
                <a:latin typeface="+mn-lt"/>
                <a:cs typeface="Arial" panose="020B0604020202020204" pitchFamily="34" charset="0"/>
              </a:rPr>
              <a:t>5 Şubat 2019, saat 12:00 (Brüksel saati ile)</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51</a:t>
            </a:fld>
            <a:endParaRPr lang="en-US"/>
          </a:p>
        </p:txBody>
      </p:sp>
      <p:sp>
        <p:nvSpPr>
          <p:cNvPr id="7" name="Title 1"/>
          <p:cNvSpPr>
            <a:spLocks noGrp="1"/>
          </p:cNvSpPr>
          <p:nvPr>
            <p:ph type="title"/>
          </p:nvPr>
        </p:nvSpPr>
        <p:spPr>
          <a:xfrm>
            <a:off x="1475656" y="620688"/>
            <a:ext cx="7272808" cy="648072"/>
          </a:xfrm>
        </p:spPr>
        <p:txBody>
          <a:bodyPr rtlCol="0">
            <a:noAutofit/>
          </a:bodyPr>
          <a:lstStyle/>
          <a:p>
            <a:pPr algn="r" fontAlgn="auto">
              <a:spcAft>
                <a:spcPts val="0"/>
              </a:spcAft>
              <a:defRPr/>
            </a:pPr>
            <a:r>
              <a:rPr lang="tr-TR" sz="2000" b="1" dirty="0" smtClean="0">
                <a:latin typeface="+mn-lt"/>
              </a:rPr>
              <a:t>Okul Eğitimi Alanında Bireysel Öğrenme Destekleri (KA101) </a:t>
            </a:r>
            <a:endParaRPr lang="tr-TR" altLang="tr-TR" sz="2000" b="1" dirty="0" smtClean="0">
              <a:latin typeface="+mn-lt"/>
              <a:cs typeface="Tahoma" pitchFamily="34" charset="0"/>
            </a:endParaRPr>
          </a:p>
        </p:txBody>
      </p:sp>
    </p:spTree>
    <p:extLst>
      <p:ext uri="{BB962C8B-B14F-4D97-AF65-F5344CB8AC3E}">
        <p14:creationId xmlns:p14="http://schemas.microsoft.com/office/powerpoint/2010/main" val="1700269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7675" y="714356"/>
            <a:ext cx="8229600" cy="928694"/>
          </a:xfrm>
        </p:spPr>
        <p:txBody>
          <a:bodyPr>
            <a:normAutofit/>
          </a:bodyPr>
          <a:lstStyle/>
          <a:p>
            <a:pPr algn="ctr"/>
            <a:r>
              <a:rPr lang="tr-TR" sz="3600" dirty="0" smtClean="0">
                <a:latin typeface="+mn-lt"/>
              </a:rPr>
              <a:t>Değerlendirme Ölçütleri</a:t>
            </a:r>
            <a:endParaRPr lang="tr-TR" dirty="0">
              <a:solidFill>
                <a:srgbClr val="002060"/>
              </a:solidFill>
            </a:endParaRPr>
          </a:p>
        </p:txBody>
      </p:sp>
      <p:sp>
        <p:nvSpPr>
          <p:cNvPr id="3" name="İçerik Yer Tutucusu 2"/>
          <p:cNvSpPr>
            <a:spLocks noGrp="1"/>
          </p:cNvSpPr>
          <p:nvPr>
            <p:ph idx="1"/>
          </p:nvPr>
        </p:nvSpPr>
        <p:spPr>
          <a:xfrm>
            <a:off x="785786" y="1988840"/>
            <a:ext cx="7715304" cy="3777622"/>
          </a:xfrm>
        </p:spPr>
        <p:txBody>
          <a:bodyPr/>
          <a:lstStyle/>
          <a:p>
            <a:pPr algn="just">
              <a:buNone/>
            </a:pPr>
            <a:r>
              <a:rPr lang="tr-TR" sz="2000" dirty="0">
                <a:latin typeface="+mn-lt"/>
              </a:rPr>
              <a:t>• Projenin uygunluğu (30 puan) </a:t>
            </a:r>
          </a:p>
          <a:p>
            <a:pPr algn="just">
              <a:buNone/>
            </a:pPr>
            <a:r>
              <a:rPr lang="tr-TR" sz="2000" dirty="0">
                <a:latin typeface="+mn-lt"/>
              </a:rPr>
              <a:t>• Proje tasarımının ve uygulamasının kalitesi (40 puan) </a:t>
            </a:r>
          </a:p>
          <a:p>
            <a:pPr algn="just">
              <a:buNone/>
            </a:pPr>
            <a:r>
              <a:rPr lang="tr-TR" sz="2000" dirty="0">
                <a:latin typeface="+mn-lt"/>
              </a:rPr>
              <a:t>• Etki ve yaygınlaştırma (30 puan) </a:t>
            </a:r>
          </a:p>
          <a:p>
            <a:pPr algn="just"/>
            <a:endParaRPr lang="tr-TR" sz="2000" dirty="0">
              <a:latin typeface="+mn-lt"/>
            </a:endParaRPr>
          </a:p>
          <a:p>
            <a:pPr algn="just">
              <a:buNone/>
            </a:pPr>
            <a:r>
              <a:rPr lang="tr-TR" sz="2000" dirty="0" smtClean="0">
                <a:latin typeface="+mn-lt"/>
              </a:rPr>
              <a:t>Bir </a:t>
            </a:r>
            <a:r>
              <a:rPr lang="tr-TR" sz="2000" dirty="0">
                <a:latin typeface="+mn-lt"/>
              </a:rPr>
              <a:t>başvurunun hibe tahsisi açısından dikkate alınabilmesi için </a:t>
            </a:r>
            <a:r>
              <a:rPr lang="tr-TR" sz="2000" b="1" dirty="0">
                <a:latin typeface="+mn-lt"/>
              </a:rPr>
              <a:t>en </a:t>
            </a:r>
            <a:r>
              <a:rPr lang="tr-TR" sz="2000" b="1" dirty="0" smtClean="0">
                <a:latin typeface="+mn-lt"/>
              </a:rPr>
              <a:t>az</a:t>
            </a:r>
          </a:p>
          <a:p>
            <a:pPr algn="just">
              <a:buNone/>
            </a:pPr>
            <a:r>
              <a:rPr lang="tr-TR" sz="2000" b="1" dirty="0" smtClean="0">
                <a:latin typeface="+mn-lt"/>
              </a:rPr>
              <a:t>60 puan </a:t>
            </a:r>
            <a:r>
              <a:rPr lang="tr-TR" sz="2000" dirty="0" smtClean="0">
                <a:latin typeface="+mn-lt"/>
              </a:rPr>
              <a:t>ve aynı </a:t>
            </a:r>
            <a:r>
              <a:rPr lang="tr-TR" sz="2000" dirty="0">
                <a:latin typeface="+mn-lt"/>
              </a:rPr>
              <a:t>zamanda yukarıdaki ölçütlerden her birinin </a:t>
            </a:r>
            <a:r>
              <a:rPr lang="tr-TR" sz="2000" b="1" dirty="0" smtClean="0">
                <a:latin typeface="+mn-lt"/>
              </a:rPr>
              <a:t>en</a:t>
            </a:r>
          </a:p>
          <a:p>
            <a:pPr algn="just">
              <a:buNone/>
            </a:pPr>
            <a:r>
              <a:rPr lang="tr-TR" sz="2000" b="1" dirty="0" smtClean="0">
                <a:latin typeface="+mn-lt"/>
              </a:rPr>
              <a:t>az </a:t>
            </a:r>
            <a:r>
              <a:rPr lang="tr-TR" sz="2000" b="1" dirty="0">
                <a:latin typeface="+mn-lt"/>
              </a:rPr>
              <a:t>%</a:t>
            </a:r>
            <a:r>
              <a:rPr lang="tr-TR" sz="2000" b="1" dirty="0" smtClean="0">
                <a:latin typeface="+mn-lt"/>
              </a:rPr>
              <a:t>50’si kadar </a:t>
            </a:r>
            <a:r>
              <a:rPr lang="tr-TR" sz="2000" b="1" dirty="0">
                <a:latin typeface="+mn-lt"/>
              </a:rPr>
              <a:t>puan almalıdır. </a:t>
            </a:r>
            <a:endParaRPr lang="tr-TR" sz="2000" dirty="0">
              <a:latin typeface="+mn-lt"/>
            </a:endParaRPr>
          </a:p>
          <a:p>
            <a:pPr algn="just"/>
            <a:endParaRPr lang="tr-TR" sz="14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52</a:t>
            </a:fld>
            <a:endParaRPr lang="en-US"/>
          </a:p>
        </p:txBody>
      </p:sp>
    </p:spTree>
    <p:extLst>
      <p:ext uri="{BB962C8B-B14F-4D97-AF65-F5344CB8AC3E}">
        <p14:creationId xmlns:p14="http://schemas.microsoft.com/office/powerpoint/2010/main" val="3348025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eynep TURKSOY\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 y="625865"/>
            <a:ext cx="2386872"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Başlık"/>
          <p:cNvSpPr>
            <a:spLocks noGrp="1"/>
          </p:cNvSpPr>
          <p:nvPr>
            <p:ph type="title"/>
          </p:nvPr>
        </p:nvSpPr>
        <p:spPr>
          <a:xfrm>
            <a:off x="5198980" y="1340768"/>
            <a:ext cx="2520280" cy="710718"/>
          </a:xfrm>
        </p:spPr>
        <p:txBody>
          <a:bodyPr/>
          <a:lstStyle/>
          <a:p>
            <a:r>
              <a:rPr lang="tr-TR" sz="4000" b="1" dirty="0" smtClean="0">
                <a:latin typeface="+mn-lt"/>
                <a:ea typeface="ＭＳ Ｐゴシック" pitchFamily="34" charset="-128"/>
              </a:rPr>
              <a:t>ÖNEMLİ</a:t>
            </a:r>
            <a:endParaRPr lang="tr-TR" sz="4000" dirty="0">
              <a:latin typeface="+mn-lt"/>
            </a:endParaRPr>
          </a:p>
        </p:txBody>
      </p:sp>
      <p:sp>
        <p:nvSpPr>
          <p:cNvPr id="3" name="İçerik Yer Tutucusu 2"/>
          <p:cNvSpPr>
            <a:spLocks noGrp="1"/>
          </p:cNvSpPr>
          <p:nvPr>
            <p:ph idx="1"/>
          </p:nvPr>
        </p:nvSpPr>
        <p:spPr>
          <a:xfrm>
            <a:off x="735304" y="2309294"/>
            <a:ext cx="7715304" cy="4000026"/>
          </a:xfrm>
        </p:spPr>
        <p:txBody>
          <a:bodyPr>
            <a:normAutofit fontScale="92500" lnSpcReduction="20000"/>
          </a:bodyPr>
          <a:lstStyle/>
          <a:p>
            <a:pPr algn="r"/>
            <a:r>
              <a:rPr lang="tr-TR" sz="2000" b="1" dirty="0"/>
              <a:t>1 </a:t>
            </a:r>
            <a:r>
              <a:rPr lang="tr-TR" sz="2000" b="1" dirty="0" smtClean="0">
                <a:solidFill>
                  <a:srgbClr val="D5384B"/>
                </a:solidFill>
              </a:rPr>
              <a:t>okul</a:t>
            </a:r>
            <a:r>
              <a:rPr lang="tr-TR" sz="2000" b="1" dirty="0" smtClean="0"/>
              <a:t> </a:t>
            </a:r>
            <a:r>
              <a:rPr lang="tr-TR" sz="2000" b="1" dirty="0"/>
              <a:t>1’den fazla başvuru yapamaz</a:t>
            </a:r>
            <a:r>
              <a:rPr lang="tr-TR" sz="2000" b="1" dirty="0" smtClean="0"/>
              <a:t>.</a:t>
            </a:r>
          </a:p>
          <a:p>
            <a:pPr algn="r"/>
            <a:endParaRPr lang="tr-TR" sz="2000" b="1" dirty="0"/>
          </a:p>
          <a:p>
            <a:pPr algn="r"/>
            <a:r>
              <a:rPr lang="tr-TR" sz="2000" dirty="0" smtClean="0">
                <a:latin typeface="+mn-lt"/>
              </a:rPr>
              <a:t>İl – İlçe Milli Eğitim Müdürlükleri konsorsiyum lideri olarak 1’den fazla başvuru yapabilir.</a:t>
            </a:r>
          </a:p>
          <a:p>
            <a:pPr algn="r"/>
            <a:endParaRPr lang="tr-TR" sz="2000" dirty="0" smtClean="0">
              <a:latin typeface="+mn-lt"/>
            </a:endParaRPr>
          </a:p>
          <a:p>
            <a:pPr algn="r"/>
            <a:r>
              <a:rPr lang="tr-TR" sz="2000" b="1" dirty="0" smtClean="0">
                <a:solidFill>
                  <a:srgbClr val="D5384B"/>
                </a:solidFill>
              </a:rPr>
              <a:t>Okullar</a:t>
            </a:r>
            <a:r>
              <a:rPr lang="tr-TR" sz="2000" dirty="0" smtClean="0"/>
              <a:t> farklı konsorsiyumun üyesi olarak 1’den fazla projeye ortak olabilirler.</a:t>
            </a:r>
            <a:endParaRPr lang="tr-TR" sz="2000" dirty="0" smtClean="0">
              <a:latin typeface="+mn-lt"/>
            </a:endParaRPr>
          </a:p>
          <a:p>
            <a:pPr marL="0" indent="0" algn="r">
              <a:buNone/>
            </a:pPr>
            <a:endParaRPr lang="tr-TR" sz="2000" dirty="0" smtClean="0">
              <a:latin typeface="+mn-lt"/>
            </a:endParaRPr>
          </a:p>
          <a:p>
            <a:pPr marL="0" indent="0" algn="just">
              <a:buNone/>
            </a:pPr>
            <a:r>
              <a:rPr lang="tr-TR" sz="2000" dirty="0" smtClean="0">
                <a:latin typeface="+mn-lt"/>
              </a:rPr>
              <a:t>Bu durumda </a:t>
            </a:r>
            <a:r>
              <a:rPr lang="tr-TR" sz="2000" b="1" dirty="0" smtClean="0">
                <a:latin typeface="+mn-lt"/>
              </a:rPr>
              <a:t>lider</a:t>
            </a:r>
            <a:r>
              <a:rPr lang="tr-TR" sz="2000" dirty="0" smtClean="0">
                <a:latin typeface="+mn-lt"/>
              </a:rPr>
              <a:t> il ya da ilçe </a:t>
            </a:r>
            <a:r>
              <a:rPr lang="tr-TR" sz="2000" dirty="0" err="1" smtClean="0">
                <a:latin typeface="+mn-lt"/>
              </a:rPr>
              <a:t>mem</a:t>
            </a:r>
            <a:r>
              <a:rPr lang="tr-TR" sz="2000" dirty="0" smtClean="0">
                <a:latin typeface="+mn-lt"/>
              </a:rPr>
              <a:t> olur, okullar ise konsorsiyum üyesi olurlar. Konsorsiyumda </a:t>
            </a:r>
            <a:r>
              <a:rPr lang="tr-TR" sz="2000" b="1" dirty="0" smtClean="0">
                <a:latin typeface="+mn-lt"/>
              </a:rPr>
              <a:t>bir lider ve en az iki okul</a:t>
            </a:r>
            <a:r>
              <a:rPr lang="tr-TR" sz="2000" dirty="0" smtClean="0">
                <a:latin typeface="+mn-lt"/>
              </a:rPr>
              <a:t>dan</a:t>
            </a:r>
            <a:r>
              <a:rPr lang="tr-TR" sz="2000" b="1" dirty="0" smtClean="0">
                <a:latin typeface="+mn-lt"/>
              </a:rPr>
              <a:t> </a:t>
            </a:r>
            <a:r>
              <a:rPr lang="tr-TR" sz="2000" dirty="0" smtClean="0">
                <a:latin typeface="+mn-lt"/>
              </a:rPr>
              <a:t>oluşan 3’lü bir yapı oluşturulmalıdır</a:t>
            </a:r>
            <a:r>
              <a:rPr lang="tr-TR" sz="2000" dirty="0" smtClean="0">
                <a:latin typeface="+mn-lt"/>
              </a:rPr>
              <a:t>.</a:t>
            </a:r>
          </a:p>
          <a:p>
            <a:pPr marL="0" indent="0" algn="just">
              <a:buNone/>
            </a:pPr>
            <a:endParaRPr lang="tr-TR" sz="2000" dirty="0" smtClean="0">
              <a:latin typeface="+mn-lt"/>
            </a:endParaRPr>
          </a:p>
          <a:p>
            <a:pPr algn="just"/>
            <a:r>
              <a:rPr lang="tr-TR" sz="2000" dirty="0"/>
              <a:t>KA1 projelerinde </a:t>
            </a:r>
            <a:r>
              <a:rPr lang="tr-TR" sz="2000" b="1" dirty="0"/>
              <a:t>Ortaklık Yetki Belgesi (</a:t>
            </a:r>
            <a:r>
              <a:rPr lang="tr-TR" sz="2000" b="1" dirty="0" err="1"/>
              <a:t>Mandate</a:t>
            </a:r>
            <a:r>
              <a:rPr lang="tr-TR" sz="2000" b="1" dirty="0"/>
              <a:t>) </a:t>
            </a:r>
            <a:r>
              <a:rPr lang="tr-TR" sz="2000" dirty="0"/>
              <a:t>sadece yerel ortakla imzalanır.</a:t>
            </a:r>
          </a:p>
          <a:p>
            <a:pPr marL="0" indent="0" algn="just">
              <a:buNone/>
            </a:pPr>
            <a:endParaRPr lang="tr-TR" sz="2000" dirty="0" smtClean="0">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53</a:t>
            </a:fld>
            <a:endParaRPr lang="en-US"/>
          </a:p>
        </p:txBody>
      </p:sp>
      <p:sp>
        <p:nvSpPr>
          <p:cNvPr id="6" name="Title 1"/>
          <p:cNvSpPr txBox="1">
            <a:spLocks/>
          </p:cNvSpPr>
          <p:nvPr/>
        </p:nvSpPr>
        <p:spPr>
          <a:xfrm>
            <a:off x="1619672" y="294011"/>
            <a:ext cx="7272808"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Okul Eğitimi Alanında Bireysel Öğrenme Destekleri (KA101) </a:t>
            </a:r>
            <a:endParaRPr lang="tr-TR" altLang="tr-TR" sz="2000" b="1" dirty="0" smtClean="0">
              <a:latin typeface="+mn-lt"/>
              <a:cs typeface="Tahoma" pitchFamily="34" charset="0"/>
            </a:endParaRPr>
          </a:p>
        </p:txBody>
      </p:sp>
    </p:spTree>
    <p:extLst>
      <p:ext uri="{BB962C8B-B14F-4D97-AF65-F5344CB8AC3E}">
        <p14:creationId xmlns:p14="http://schemas.microsoft.com/office/powerpoint/2010/main" val="18384373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485" y="2736056"/>
            <a:ext cx="8001000" cy="1362075"/>
          </a:xfrm>
        </p:spPr>
        <p:txBody>
          <a:bodyPr rtlCol="0">
            <a:normAutofit/>
          </a:bodyPr>
          <a:lstStyle/>
          <a:p>
            <a:pPr algn="ctr" fontAlgn="auto">
              <a:spcAft>
                <a:spcPts val="0"/>
              </a:spcAft>
              <a:defRPr/>
            </a:pPr>
            <a:r>
              <a:rPr lang="tr-TR" sz="3600" cap="none" dirty="0" smtClean="0">
                <a:latin typeface="+mn-lt"/>
              </a:rPr>
              <a:t>Mesleki </a:t>
            </a:r>
            <a:r>
              <a:rPr lang="tr-TR" sz="3600" cap="none" dirty="0">
                <a:latin typeface="+mn-lt"/>
              </a:rPr>
              <a:t>Eğitimi Alanında Bireysel Öğrenme Destekleri </a:t>
            </a:r>
            <a:r>
              <a:rPr lang="tr-TR" sz="3600" cap="none" dirty="0" smtClean="0">
                <a:latin typeface="+mn-lt"/>
              </a:rPr>
              <a:t>(KA102)</a:t>
            </a:r>
            <a:endParaRPr lang="en-US" sz="3600" cap="none" dirty="0">
              <a:latin typeface="+mn-lt"/>
            </a:endParaRPr>
          </a:p>
        </p:txBody>
      </p:sp>
      <p:sp>
        <p:nvSpPr>
          <p:cNvPr id="33794" name="Text Placeholder 4"/>
          <p:cNvSpPr txBox="1">
            <a:spLocks/>
          </p:cNvSpPr>
          <p:nvPr/>
        </p:nvSpPr>
        <p:spPr bwMode="auto">
          <a:xfrm>
            <a:off x="493713" y="3124200"/>
            <a:ext cx="8878887" cy="585788"/>
          </a:xfrm>
          <a:prstGeom prst="rect">
            <a:avLst/>
          </a:prstGeom>
          <a:noFill/>
          <a:ln w="9525">
            <a:noFill/>
            <a:miter lim="800000"/>
            <a:headEnd/>
            <a:tailEnd/>
          </a:ln>
        </p:spPr>
        <p:txBody>
          <a:bodyPr anchor="b"/>
          <a:lstStyle/>
          <a:p>
            <a:pPr>
              <a:spcBef>
                <a:spcPct val="20000"/>
              </a:spcBef>
              <a:buFont typeface="Arial" charset="0"/>
              <a:buNone/>
            </a:pPr>
            <a:endParaRPr lang="tr-TR" sz="2400" dirty="0">
              <a:solidFill>
                <a:srgbClr val="D5384B"/>
              </a:solidFill>
            </a:endParaRPr>
          </a:p>
        </p:txBody>
      </p:sp>
      <p:sp>
        <p:nvSpPr>
          <p:cNvPr id="2" name="Slayt Numarası Yer Tutucusu 1"/>
          <p:cNvSpPr>
            <a:spLocks noGrp="1"/>
          </p:cNvSpPr>
          <p:nvPr>
            <p:ph type="sldNum" sz="quarter" idx="12"/>
          </p:nvPr>
        </p:nvSpPr>
        <p:spPr/>
        <p:txBody>
          <a:bodyPr/>
          <a:lstStyle/>
          <a:p>
            <a:pPr>
              <a:defRPr/>
            </a:pPr>
            <a:fld id="{60F35623-3F88-4703-B769-9B9CD1F8BFF5}"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9428" y="1340768"/>
            <a:ext cx="8229600" cy="4541440"/>
          </a:xfrm>
        </p:spPr>
        <p:txBody>
          <a:bodyPr>
            <a:noAutofit/>
          </a:bodyPr>
          <a:lstStyle/>
          <a:p>
            <a:pPr marL="0" indent="0" algn="just">
              <a:lnSpc>
                <a:spcPct val="150000"/>
              </a:lnSpc>
              <a:spcBef>
                <a:spcPct val="0"/>
              </a:spcBef>
              <a:buFont typeface="Arial" charset="0"/>
              <a:buNone/>
            </a:pPr>
            <a:r>
              <a:rPr lang="tr-TR" b="1" dirty="0" smtClean="0">
                <a:cs typeface="Tahoma" pitchFamily="34" charset="0"/>
              </a:rPr>
              <a:t>Amacı</a:t>
            </a:r>
          </a:p>
          <a:p>
            <a:pPr marL="0" indent="0" algn="just">
              <a:lnSpc>
                <a:spcPct val="150000"/>
              </a:lnSpc>
              <a:spcBef>
                <a:spcPct val="0"/>
              </a:spcBef>
            </a:pPr>
            <a:r>
              <a:rPr lang="tr-TR" sz="2000" dirty="0" smtClean="0">
                <a:cs typeface="Arial" charset="0"/>
              </a:rPr>
              <a:t> Temel mesleki eğitim almakta olan öğrencilerin yurtdışı eğitim fırsatlarını artırmak ve eğitimden iş hayatına geçiş yapabilmeleri için ihtiyaç duydukları becerileri kazandırmak,</a:t>
            </a:r>
          </a:p>
          <a:p>
            <a:pPr marL="0" indent="0" algn="just">
              <a:lnSpc>
                <a:spcPct val="150000"/>
              </a:lnSpc>
              <a:spcBef>
                <a:spcPct val="0"/>
              </a:spcBef>
            </a:pPr>
            <a:r>
              <a:rPr lang="tr-TR" sz="2000" dirty="0">
                <a:cs typeface="Arial" charset="0"/>
              </a:rPr>
              <a:t> Mesleki eğitim personelinin iş pratiği bilgisi elde etmelerini ve güncellemelerini sağlamak veya pedagojik becerilerini </a:t>
            </a:r>
            <a:r>
              <a:rPr lang="tr-TR" sz="2000" dirty="0" smtClean="0">
                <a:cs typeface="Arial" charset="0"/>
              </a:rPr>
              <a:t>artırmak,</a:t>
            </a:r>
          </a:p>
          <a:p>
            <a:pPr marL="0" indent="0" algn="just">
              <a:lnSpc>
                <a:spcPct val="150000"/>
              </a:lnSpc>
              <a:spcBef>
                <a:spcPct val="0"/>
              </a:spcBef>
            </a:pPr>
            <a:r>
              <a:rPr lang="tr-TR" altLang="tr-TR" sz="2000" dirty="0" smtClean="0"/>
              <a:t> Mesleki eğitim öğrenici ve personelinin yeterliliklerinin geliştirilmesi ve bu kişilere yurt dışında mesleki gelişim fırsatları sunulması hedeflenmektedir.</a:t>
            </a:r>
          </a:p>
          <a:p>
            <a:pPr marL="0" indent="0" algn="just">
              <a:lnSpc>
                <a:spcPct val="150000"/>
              </a:lnSpc>
              <a:spcBef>
                <a:spcPct val="0"/>
              </a:spcBef>
              <a:buFont typeface="Arial" charset="0"/>
              <a:buNone/>
            </a:pPr>
            <a:endParaRPr lang="tr-TR" sz="2000" dirty="0" smtClean="0">
              <a:cs typeface="Arial" charset="0"/>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55</a:t>
            </a:fld>
            <a:endParaRPr lang="en-US"/>
          </a:p>
        </p:txBody>
      </p:sp>
      <p:sp>
        <p:nvSpPr>
          <p:cNvPr id="6"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980728"/>
            <a:ext cx="8424936" cy="5351040"/>
          </a:xfrm>
        </p:spPr>
        <p:txBody>
          <a:bodyPr>
            <a:normAutofit fontScale="85000" lnSpcReduction="10000"/>
          </a:bodyPr>
          <a:lstStyle/>
          <a:p>
            <a:pPr algn="just">
              <a:lnSpc>
                <a:spcPct val="160000"/>
              </a:lnSpc>
              <a:spcBef>
                <a:spcPts val="0"/>
              </a:spcBef>
              <a:buNone/>
            </a:pPr>
            <a:r>
              <a:rPr lang="tr-TR" altLang="tr-TR" sz="3300" b="1" dirty="0" smtClean="0"/>
              <a:t>Faaliyetler</a:t>
            </a:r>
          </a:p>
          <a:p>
            <a:pPr algn="just" eaLnBrk="1" hangingPunct="1">
              <a:lnSpc>
                <a:spcPct val="160000"/>
              </a:lnSpc>
              <a:spcBef>
                <a:spcPts val="0"/>
              </a:spcBef>
              <a:buNone/>
            </a:pPr>
            <a:r>
              <a:rPr lang="tr-TR" altLang="tr-TR" b="1" u="sng" dirty="0" smtClean="0"/>
              <a:t>Öğrenici Hareketliliği</a:t>
            </a:r>
          </a:p>
          <a:p>
            <a:pPr algn="just">
              <a:lnSpc>
                <a:spcPct val="160000"/>
              </a:lnSpc>
              <a:spcBef>
                <a:spcPts val="0"/>
              </a:spcBef>
              <a:buNone/>
            </a:pPr>
            <a:r>
              <a:rPr lang="tr-TR" sz="2000" b="1" dirty="0">
                <a:solidFill>
                  <a:srgbClr val="D5384B"/>
                </a:solidFill>
              </a:rPr>
              <a:t>Staj</a:t>
            </a:r>
            <a:r>
              <a:rPr lang="tr-TR" sz="2000" b="1" dirty="0"/>
              <a:t>: </a:t>
            </a:r>
            <a:r>
              <a:rPr lang="tr-TR" sz="2000" dirty="0"/>
              <a:t>Mesleki eğitim öğrenicilerinin bir işletmede veya çalışma </a:t>
            </a:r>
            <a:r>
              <a:rPr lang="tr-TR" sz="2000" dirty="0" smtClean="0"/>
              <a:t>temelli</a:t>
            </a:r>
          </a:p>
          <a:p>
            <a:pPr algn="just">
              <a:lnSpc>
                <a:spcPct val="160000"/>
              </a:lnSpc>
              <a:spcBef>
                <a:spcPts val="0"/>
              </a:spcBef>
              <a:buNone/>
            </a:pPr>
            <a:r>
              <a:rPr lang="tr-TR" sz="2000" dirty="0" smtClean="0"/>
              <a:t>programı olan mesleki </a:t>
            </a:r>
            <a:r>
              <a:rPr lang="tr-TR" sz="2000" dirty="0"/>
              <a:t>eğitim kurumunda stajı</a:t>
            </a:r>
          </a:p>
          <a:p>
            <a:pPr algn="just" eaLnBrk="1" hangingPunct="1">
              <a:lnSpc>
                <a:spcPct val="160000"/>
              </a:lnSpc>
              <a:spcBef>
                <a:spcPts val="0"/>
              </a:spcBef>
              <a:buNone/>
            </a:pPr>
            <a:endParaRPr lang="tr-TR" altLang="tr-TR" sz="2000" b="1" dirty="0"/>
          </a:p>
          <a:p>
            <a:pPr algn="just" eaLnBrk="1" hangingPunct="1">
              <a:lnSpc>
                <a:spcPct val="160000"/>
              </a:lnSpc>
              <a:spcBef>
                <a:spcPts val="0"/>
              </a:spcBef>
              <a:buNone/>
            </a:pPr>
            <a:r>
              <a:rPr lang="tr-TR" altLang="tr-TR" b="1" u="sng" dirty="0" smtClean="0"/>
              <a:t>Personel Hareketliliği</a:t>
            </a:r>
            <a:endParaRPr lang="tr-TR" altLang="tr-TR" u="sng" dirty="0" smtClean="0"/>
          </a:p>
          <a:p>
            <a:pPr marL="0" indent="0" algn="just">
              <a:lnSpc>
                <a:spcPct val="160000"/>
              </a:lnSpc>
              <a:spcBef>
                <a:spcPts val="0"/>
              </a:spcBef>
              <a:buNone/>
            </a:pPr>
            <a:r>
              <a:rPr lang="tr-TR" sz="2000" b="1" dirty="0" smtClean="0">
                <a:solidFill>
                  <a:srgbClr val="D5384B"/>
                </a:solidFill>
              </a:rPr>
              <a:t>Eğitmenlik/öğretmenlik </a:t>
            </a:r>
            <a:r>
              <a:rPr lang="tr-TR" sz="2000" b="1" dirty="0">
                <a:solidFill>
                  <a:srgbClr val="D5384B"/>
                </a:solidFill>
              </a:rPr>
              <a:t>görevlendirmeleri</a:t>
            </a:r>
            <a:r>
              <a:rPr lang="tr-TR" sz="2000" b="1" dirty="0"/>
              <a:t>: </a:t>
            </a:r>
            <a:r>
              <a:rPr lang="tr-TR" sz="2000" dirty="0"/>
              <a:t>Mesleki eğitim öğretmeninin başka bir Program Ülkesinde bir mesleki eğitim kurulusunda öğretmenlik yapması. Bir işletme personeli de bir mesleki eğitim kurulusunda eğitmenlik yapabilir</a:t>
            </a:r>
            <a:r>
              <a:rPr lang="tr-TR" sz="2000" dirty="0" smtClean="0"/>
              <a:t>.</a:t>
            </a:r>
          </a:p>
          <a:p>
            <a:pPr marL="0" indent="0" algn="just">
              <a:lnSpc>
                <a:spcPct val="160000"/>
              </a:lnSpc>
              <a:spcBef>
                <a:spcPts val="0"/>
              </a:spcBef>
              <a:buNone/>
            </a:pPr>
            <a:r>
              <a:rPr lang="tr-TR" sz="2000" b="1" dirty="0" smtClean="0">
                <a:solidFill>
                  <a:srgbClr val="D5384B"/>
                </a:solidFill>
              </a:rPr>
              <a:t>Personel </a:t>
            </a:r>
            <a:r>
              <a:rPr lang="tr-TR" sz="2000" b="1" dirty="0">
                <a:solidFill>
                  <a:srgbClr val="D5384B"/>
                </a:solidFill>
              </a:rPr>
              <a:t>eğitimi</a:t>
            </a:r>
            <a:r>
              <a:rPr lang="tr-TR" sz="2000" b="1" dirty="0"/>
              <a:t>: </a:t>
            </a:r>
            <a:r>
              <a:rPr lang="tr-TR" sz="2000" dirty="0"/>
              <a:t>Mesleki eğitim personelinin Program Ülkesindeki bir işletmede veya herhangi bir mesleki eğitim </a:t>
            </a:r>
            <a:r>
              <a:rPr lang="tr-TR" sz="2000" dirty="0" smtClean="0"/>
              <a:t>kuruluşunda işe </a:t>
            </a:r>
            <a:r>
              <a:rPr lang="tr-TR" sz="2000" dirty="0"/>
              <a:t>yerleşme, uygulamalı öğrenme deneyimi veya gözlem süreci geçirmesi</a:t>
            </a:r>
          </a:p>
          <a:p>
            <a:pPr marL="0" indent="0">
              <a:buNone/>
            </a:pPr>
            <a:endParaRPr lang="tr-TR" sz="2000" dirty="0"/>
          </a:p>
          <a:p>
            <a:endParaRPr lang="tr-TR" altLang="tr-TR" sz="2000" dirty="0" smtClean="0">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56</a:t>
            </a:fld>
            <a:endParaRPr lang="en-US"/>
          </a:p>
        </p:txBody>
      </p:sp>
      <p:sp>
        <p:nvSpPr>
          <p:cNvPr id="6"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340768"/>
            <a:ext cx="7992888" cy="4648957"/>
          </a:xfrm>
        </p:spPr>
        <p:txBody>
          <a:bodyPr/>
          <a:lstStyle/>
          <a:p>
            <a:pPr marL="0" indent="0">
              <a:buNone/>
            </a:pPr>
            <a:r>
              <a:rPr lang="tr-TR" sz="2800" b="1" dirty="0"/>
              <a:t>Süreler</a:t>
            </a:r>
          </a:p>
          <a:p>
            <a:pPr marL="0" indent="0">
              <a:buNone/>
            </a:pPr>
            <a:endParaRPr lang="tr-TR" dirty="0" smtClean="0"/>
          </a:p>
          <a:p>
            <a:pPr marL="0" indent="0">
              <a:buNone/>
            </a:pPr>
            <a:r>
              <a:rPr lang="tr-TR" sz="2000" b="1" dirty="0" smtClean="0"/>
              <a:t>Proje </a:t>
            </a:r>
            <a:r>
              <a:rPr lang="tr-TR" sz="2000" b="1" dirty="0"/>
              <a:t>Süresi: </a:t>
            </a:r>
            <a:endParaRPr lang="tr-TR" sz="2000" b="1" dirty="0" smtClean="0"/>
          </a:p>
          <a:p>
            <a:pPr marL="0" indent="0">
              <a:buNone/>
            </a:pPr>
            <a:r>
              <a:rPr lang="tr-TR" sz="2000" dirty="0" smtClean="0"/>
              <a:t>- 12 </a:t>
            </a:r>
            <a:r>
              <a:rPr lang="tr-TR" sz="2000" dirty="0"/>
              <a:t>veya 24 ay</a:t>
            </a:r>
          </a:p>
          <a:p>
            <a:pPr marL="0" indent="0">
              <a:buNone/>
            </a:pPr>
            <a:endParaRPr lang="tr-TR" dirty="0"/>
          </a:p>
          <a:p>
            <a:pPr marL="0" indent="0">
              <a:buNone/>
            </a:pPr>
            <a:r>
              <a:rPr lang="tr-TR" sz="2000" b="1" dirty="0" smtClean="0"/>
              <a:t>Yurtdışı </a:t>
            </a:r>
            <a:r>
              <a:rPr lang="tr-TR" sz="2000" b="1" dirty="0"/>
              <a:t>faaliyet süreleri:</a:t>
            </a:r>
          </a:p>
          <a:p>
            <a:pPr marL="0" indent="0">
              <a:buNone/>
            </a:pPr>
            <a:r>
              <a:rPr lang="tr-TR" sz="2000" dirty="0"/>
              <a:t>-</a:t>
            </a:r>
            <a:r>
              <a:rPr lang="tr-TR" sz="2000" dirty="0" smtClean="0"/>
              <a:t> </a:t>
            </a:r>
            <a:r>
              <a:rPr lang="tr-TR" sz="2000" dirty="0"/>
              <a:t>Mesleki lisesi </a:t>
            </a:r>
            <a:r>
              <a:rPr lang="tr-TR" sz="2000" dirty="0" smtClean="0"/>
              <a:t>öğrencileri </a:t>
            </a:r>
            <a:r>
              <a:rPr lang="tr-TR" sz="2000" dirty="0"/>
              <a:t>ve çıraklar için; 2 hafta - 12 ay</a:t>
            </a:r>
          </a:p>
          <a:p>
            <a:pPr marL="0" indent="0">
              <a:buNone/>
            </a:pPr>
            <a:r>
              <a:rPr lang="tr-TR" sz="2000" dirty="0"/>
              <a:t>-</a:t>
            </a:r>
            <a:r>
              <a:rPr lang="tr-TR" sz="2000" dirty="0" smtClean="0"/>
              <a:t> </a:t>
            </a:r>
            <a:r>
              <a:rPr lang="tr-TR" sz="2000" dirty="0"/>
              <a:t>Mesleki </a:t>
            </a:r>
            <a:r>
              <a:rPr lang="tr-TR" sz="2000" dirty="0" smtClean="0"/>
              <a:t>eğitim </a:t>
            </a:r>
            <a:r>
              <a:rPr lang="tr-TR" sz="2000" dirty="0"/>
              <a:t>personeli için; 2 gün – 2 ay (seyahat süresi hariç)</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57</a:t>
            </a:fld>
            <a:endParaRPr lang="en-US"/>
          </a:p>
        </p:txBody>
      </p:sp>
      <p:sp>
        <p:nvSpPr>
          <p:cNvPr id="6"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extLst>
      <p:ext uri="{BB962C8B-B14F-4D97-AF65-F5344CB8AC3E}">
        <p14:creationId xmlns:p14="http://schemas.microsoft.com/office/powerpoint/2010/main" val="225335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2807" y="1556792"/>
            <a:ext cx="7992888" cy="4392488"/>
          </a:xfrm>
        </p:spPr>
        <p:txBody>
          <a:bodyPr>
            <a:normAutofit fontScale="92500" lnSpcReduction="10000"/>
          </a:bodyPr>
          <a:lstStyle/>
          <a:p>
            <a:pPr marL="0" indent="0" algn="just">
              <a:buNone/>
            </a:pPr>
            <a:r>
              <a:rPr lang="tr-TR" altLang="tr-TR" sz="2800" b="1" dirty="0"/>
              <a:t>Uygun Katılımcılar</a:t>
            </a:r>
          </a:p>
          <a:p>
            <a:pPr algn="just" eaLnBrk="1" hangingPunct="1"/>
            <a:endParaRPr lang="tr-TR" altLang="tr-TR" sz="2000" dirty="0"/>
          </a:p>
          <a:p>
            <a:pPr algn="just" eaLnBrk="1" hangingPunct="1"/>
            <a:r>
              <a:rPr lang="tr-TR" altLang="tr-TR" sz="1900" dirty="0" smtClean="0"/>
              <a:t>Mesleki eğitim kurumlarının öğrenci, çırak ve personeli. </a:t>
            </a:r>
          </a:p>
          <a:p>
            <a:pPr algn="just" eaLnBrk="1" hangingPunct="1"/>
            <a:r>
              <a:rPr lang="tr-TR" altLang="tr-TR" sz="1900" dirty="0" smtClean="0"/>
              <a:t>Engelli, azınlık veya dezavantajlı öğrenciler refakatçi eşliğinde projede yer alabilir. </a:t>
            </a:r>
          </a:p>
          <a:p>
            <a:pPr algn="just" eaLnBrk="1" hangingPunct="1"/>
            <a:r>
              <a:rPr lang="tr-TR" altLang="tr-TR" sz="1900" dirty="0" smtClean="0"/>
              <a:t>Yeni mezunlar da katılabilirler ancak yurtdışı eğitim faaliyetlerini mezuniyetlerinden bir yıl içinde gerçekleştirmelidirler.</a:t>
            </a:r>
          </a:p>
          <a:p>
            <a:pPr algn="just" eaLnBrk="1" hangingPunct="1"/>
            <a:endParaRPr lang="tr-TR" altLang="tr-TR" sz="1900" dirty="0"/>
          </a:p>
          <a:p>
            <a:pPr marL="0" indent="0" algn="just">
              <a:buNone/>
            </a:pPr>
            <a:r>
              <a:rPr lang="tr-TR" sz="1900" b="1" dirty="0"/>
              <a:t>Mesleki </a:t>
            </a:r>
            <a:r>
              <a:rPr lang="tr-TR" sz="1900" b="1" dirty="0" smtClean="0"/>
              <a:t>eğitim </a:t>
            </a:r>
            <a:r>
              <a:rPr lang="tr-TR" sz="1900" b="1" dirty="0"/>
              <a:t>personeli: </a:t>
            </a:r>
            <a:r>
              <a:rPr lang="tr-TR" sz="1900" dirty="0"/>
              <a:t>Mesleki </a:t>
            </a:r>
            <a:r>
              <a:rPr lang="tr-TR" sz="1900" dirty="0" smtClean="0"/>
              <a:t>eğitim </a:t>
            </a:r>
            <a:r>
              <a:rPr lang="tr-TR" sz="1900" dirty="0"/>
              <a:t>alanında faal olan bir </a:t>
            </a:r>
            <a:r>
              <a:rPr lang="tr-TR" sz="1900" dirty="0" smtClean="0"/>
              <a:t>kuruluşta çalışan ve Mesleki eğitimden </a:t>
            </a:r>
            <a:r>
              <a:rPr lang="tr-TR" sz="1900" dirty="0"/>
              <a:t>sorumlu olan herhangi bir </a:t>
            </a:r>
            <a:r>
              <a:rPr lang="tr-TR" sz="1900" dirty="0" smtClean="0"/>
              <a:t>kişi (Öğretmen, eğitmen, </a:t>
            </a:r>
            <a:r>
              <a:rPr lang="tr-TR" sz="1900" dirty="0"/>
              <a:t>idari </a:t>
            </a:r>
            <a:r>
              <a:rPr lang="tr-TR" sz="1900" dirty="0" smtClean="0"/>
              <a:t>veya </a:t>
            </a:r>
            <a:r>
              <a:rPr lang="sv-SE" sz="1900" dirty="0" smtClean="0"/>
              <a:t>rehberlik </a:t>
            </a:r>
            <a:r>
              <a:rPr lang="sv-SE" sz="1900" dirty="0"/>
              <a:t>görevi olan personel vb</a:t>
            </a:r>
            <a:r>
              <a:rPr lang="sv-SE" sz="1900" dirty="0" smtClean="0"/>
              <a:t>.).</a:t>
            </a:r>
            <a:endParaRPr lang="tr-TR" sz="1900" dirty="0" smtClean="0"/>
          </a:p>
          <a:p>
            <a:pPr marL="0" indent="0" algn="just">
              <a:buNone/>
            </a:pPr>
            <a:endParaRPr lang="sv-SE" sz="1900" dirty="0"/>
          </a:p>
          <a:p>
            <a:pPr marL="0" indent="0" algn="just">
              <a:buNone/>
            </a:pPr>
            <a:r>
              <a:rPr lang="tr-TR" sz="1900" b="1" dirty="0" smtClean="0"/>
              <a:t>Öğretmenlik/e</a:t>
            </a:r>
            <a:r>
              <a:rPr lang="tr-TR" sz="1900" b="1" dirty="0"/>
              <a:t>ğ</a:t>
            </a:r>
            <a:r>
              <a:rPr lang="tr-TR" sz="1900" b="1" dirty="0" smtClean="0"/>
              <a:t>itmenlik </a:t>
            </a:r>
            <a:r>
              <a:rPr lang="tr-TR" sz="1900" b="1" dirty="0"/>
              <a:t>görevlendirmelerinin söz konusu olması halinde,</a:t>
            </a:r>
            <a:r>
              <a:rPr lang="tr-TR" sz="1900" dirty="0"/>
              <a:t> </a:t>
            </a:r>
            <a:r>
              <a:rPr lang="tr-TR" sz="1900" dirty="0" smtClean="0"/>
              <a:t>Eylem, işletmelerden, </a:t>
            </a:r>
            <a:r>
              <a:rPr lang="tr-TR" sz="1900" dirty="0"/>
              <a:t>kamu sektöründen ve/veya sivil toplum </a:t>
            </a:r>
            <a:r>
              <a:rPr lang="tr-TR" sz="1900" dirty="0" smtClean="0"/>
              <a:t>kuruluşlarından </a:t>
            </a:r>
            <a:r>
              <a:rPr lang="tr-TR" sz="1900" dirty="0"/>
              <a:t>gelen </a:t>
            </a:r>
            <a:r>
              <a:rPr lang="tr-TR" sz="1900" dirty="0" smtClean="0"/>
              <a:t>kişilere de </a:t>
            </a:r>
            <a:r>
              <a:rPr lang="tr-TR" sz="1900" dirty="0"/>
              <a:t>açıktır</a:t>
            </a:r>
            <a:r>
              <a:rPr lang="tr-TR" sz="1900" dirty="0" smtClean="0"/>
              <a:t>.</a:t>
            </a:r>
            <a:endParaRPr lang="tr-TR" altLang="tr-TR" sz="1900" dirty="0" smtClean="0"/>
          </a:p>
          <a:p>
            <a:pPr algn="just" eaLnBrk="1" hangingPunct="1">
              <a:buNone/>
            </a:pPr>
            <a:endParaRPr lang="tr-TR" altLang="tr-TR" sz="2000" dirty="0" smtClean="0">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58</a:t>
            </a:fld>
            <a:endParaRPr lang="en-US"/>
          </a:p>
        </p:txBody>
      </p:sp>
      <p:sp>
        <p:nvSpPr>
          <p:cNvPr id="6"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6048" y="1461638"/>
            <a:ext cx="8181524" cy="4824536"/>
          </a:xfrm>
        </p:spPr>
        <p:txBody>
          <a:bodyPr>
            <a:normAutofit fontScale="92500" lnSpcReduction="20000"/>
          </a:bodyPr>
          <a:lstStyle/>
          <a:p>
            <a:pPr marL="0" indent="0" algn="just">
              <a:lnSpc>
                <a:spcPct val="150000"/>
              </a:lnSpc>
              <a:spcBef>
                <a:spcPts val="0"/>
              </a:spcBef>
              <a:buNone/>
            </a:pPr>
            <a:r>
              <a:rPr lang="tr-TR" b="1" dirty="0">
                <a:solidFill>
                  <a:schemeClr val="tx1"/>
                </a:solidFill>
              </a:rPr>
              <a:t>Kimler Ortak Olabilir?</a:t>
            </a:r>
          </a:p>
          <a:p>
            <a:pPr algn="just">
              <a:lnSpc>
                <a:spcPct val="150000"/>
              </a:lnSpc>
              <a:spcBef>
                <a:spcPts val="0"/>
              </a:spcBef>
              <a:buFont typeface="Arial" pitchFamily="34" charset="0"/>
              <a:buChar char="•"/>
            </a:pPr>
            <a:r>
              <a:rPr lang="tr-TR" sz="2100" dirty="0" smtClean="0">
                <a:solidFill>
                  <a:schemeClr val="tx1"/>
                </a:solidFill>
              </a:rPr>
              <a:t>Mesleki eğitim </a:t>
            </a:r>
            <a:r>
              <a:rPr lang="tr-TR" sz="2100" dirty="0">
                <a:solidFill>
                  <a:schemeClr val="tx1"/>
                </a:solidFill>
              </a:rPr>
              <a:t>alanında faal olan herhangi bir kamu veya </a:t>
            </a:r>
            <a:r>
              <a:rPr lang="tr-TR" sz="2100" dirty="0" smtClean="0">
                <a:solidFill>
                  <a:schemeClr val="tx1"/>
                </a:solidFill>
              </a:rPr>
              <a:t>özel kurum/kuruluşlar </a:t>
            </a:r>
            <a:r>
              <a:rPr lang="tr-TR" sz="2100" dirty="0">
                <a:solidFill>
                  <a:schemeClr val="tx1"/>
                </a:solidFill>
              </a:rPr>
              <a:t>(Mesleki </a:t>
            </a:r>
            <a:r>
              <a:rPr lang="tr-TR" sz="2100" dirty="0" smtClean="0">
                <a:solidFill>
                  <a:schemeClr val="tx1"/>
                </a:solidFill>
              </a:rPr>
              <a:t>Eğitim </a:t>
            </a:r>
            <a:r>
              <a:rPr lang="tr-TR" sz="2100" dirty="0">
                <a:solidFill>
                  <a:schemeClr val="tx1"/>
                </a:solidFill>
              </a:rPr>
              <a:t>ve </a:t>
            </a:r>
            <a:r>
              <a:rPr lang="tr-TR" sz="2100" dirty="0" smtClean="0">
                <a:solidFill>
                  <a:schemeClr val="tx1"/>
                </a:solidFill>
              </a:rPr>
              <a:t>Öğretim </a:t>
            </a:r>
            <a:r>
              <a:rPr lang="tr-TR" sz="2100" dirty="0">
                <a:solidFill>
                  <a:schemeClr val="tx1"/>
                </a:solidFill>
              </a:rPr>
              <a:t>Kurumu </a:t>
            </a:r>
            <a:r>
              <a:rPr lang="tr-TR" sz="2100" dirty="0" smtClean="0">
                <a:solidFill>
                  <a:schemeClr val="tx1"/>
                </a:solidFill>
              </a:rPr>
              <a:t>olarak tanımlanmaktadır)</a:t>
            </a:r>
          </a:p>
          <a:p>
            <a:pPr algn="just">
              <a:lnSpc>
                <a:spcPct val="150000"/>
              </a:lnSpc>
              <a:spcBef>
                <a:spcPts val="0"/>
              </a:spcBef>
              <a:buFont typeface="Arial" pitchFamily="34" charset="0"/>
              <a:buChar char="•"/>
            </a:pPr>
            <a:endParaRPr lang="tr-TR" sz="2100" dirty="0">
              <a:solidFill>
                <a:schemeClr val="tx1"/>
              </a:solidFill>
            </a:endParaRPr>
          </a:p>
          <a:p>
            <a:pPr algn="just">
              <a:lnSpc>
                <a:spcPct val="150000"/>
              </a:lnSpc>
              <a:spcBef>
                <a:spcPts val="0"/>
              </a:spcBef>
              <a:buFont typeface="Arial" pitchFamily="34" charset="0"/>
              <a:buChar char="•"/>
            </a:pPr>
            <a:r>
              <a:rPr lang="tr-TR" sz="2100" dirty="0" smtClean="0">
                <a:solidFill>
                  <a:schemeClr val="tx1"/>
                </a:solidFill>
              </a:rPr>
              <a:t>İşgücü </a:t>
            </a:r>
            <a:r>
              <a:rPr lang="tr-TR" sz="2100" dirty="0">
                <a:solidFill>
                  <a:schemeClr val="tx1"/>
                </a:solidFill>
              </a:rPr>
              <a:t>piyasasında veya </a:t>
            </a:r>
            <a:r>
              <a:rPr lang="tr-TR" sz="2100" dirty="0" smtClean="0">
                <a:solidFill>
                  <a:schemeClr val="tx1"/>
                </a:solidFill>
              </a:rPr>
              <a:t>eğitim, öğretim </a:t>
            </a:r>
            <a:r>
              <a:rPr lang="tr-TR" sz="2100" dirty="0">
                <a:solidFill>
                  <a:schemeClr val="tx1"/>
                </a:solidFill>
              </a:rPr>
              <a:t>ve gençlik alanlarında faal </a:t>
            </a:r>
            <a:r>
              <a:rPr lang="tr-TR" sz="2100" dirty="0" smtClean="0">
                <a:solidFill>
                  <a:schemeClr val="tx1"/>
                </a:solidFill>
              </a:rPr>
              <a:t>olan kamu </a:t>
            </a:r>
            <a:r>
              <a:rPr lang="tr-TR" sz="2100" dirty="0">
                <a:solidFill>
                  <a:schemeClr val="tx1"/>
                </a:solidFill>
              </a:rPr>
              <a:t>ya da özel </a:t>
            </a:r>
            <a:r>
              <a:rPr lang="tr-TR" sz="2100" dirty="0" smtClean="0">
                <a:solidFill>
                  <a:schemeClr val="tx1"/>
                </a:solidFill>
              </a:rPr>
              <a:t>kuruluşlar</a:t>
            </a:r>
          </a:p>
          <a:p>
            <a:pPr algn="just">
              <a:lnSpc>
                <a:spcPct val="150000"/>
              </a:lnSpc>
              <a:spcBef>
                <a:spcPts val="0"/>
              </a:spcBef>
              <a:buFont typeface="Arial" pitchFamily="34" charset="0"/>
              <a:buChar char="•"/>
            </a:pPr>
            <a:endParaRPr lang="tr-TR" sz="2100" dirty="0">
              <a:solidFill>
                <a:schemeClr val="tx1"/>
              </a:solidFill>
            </a:endParaRPr>
          </a:p>
          <a:p>
            <a:pPr marL="0" indent="0" algn="just">
              <a:lnSpc>
                <a:spcPct val="150000"/>
              </a:lnSpc>
              <a:spcBef>
                <a:spcPts val="0"/>
              </a:spcBef>
              <a:buNone/>
            </a:pPr>
            <a:r>
              <a:rPr lang="tr-TR" sz="1900" i="1" dirty="0" smtClean="0">
                <a:solidFill>
                  <a:schemeClr val="tx1"/>
                </a:solidFill>
              </a:rPr>
              <a:t>Örneğin; </a:t>
            </a:r>
            <a:r>
              <a:rPr lang="tr-TR" sz="1900" i="1" dirty="0">
                <a:solidFill>
                  <a:schemeClr val="tx1"/>
                </a:solidFill>
              </a:rPr>
              <a:t>Mesleki </a:t>
            </a:r>
            <a:r>
              <a:rPr lang="tr-TR" sz="1900" i="1" dirty="0" smtClean="0">
                <a:solidFill>
                  <a:schemeClr val="tx1"/>
                </a:solidFill>
              </a:rPr>
              <a:t>eğitim </a:t>
            </a:r>
            <a:r>
              <a:rPr lang="tr-TR" sz="1900" i="1" dirty="0">
                <a:solidFill>
                  <a:schemeClr val="tx1"/>
                </a:solidFill>
              </a:rPr>
              <a:t>kurumları, özel veya kamusal </a:t>
            </a:r>
            <a:r>
              <a:rPr lang="tr-TR" sz="1900" i="1" dirty="0" smtClean="0">
                <a:solidFill>
                  <a:schemeClr val="tx1"/>
                </a:solidFill>
              </a:rPr>
              <a:t>işletmeler, </a:t>
            </a:r>
            <a:r>
              <a:rPr lang="tr-TR" sz="1900" i="1" dirty="0">
                <a:solidFill>
                  <a:schemeClr val="tx1"/>
                </a:solidFill>
              </a:rPr>
              <a:t>odalar, </a:t>
            </a:r>
            <a:r>
              <a:rPr lang="tr-TR" sz="1900" i="1" dirty="0" smtClean="0">
                <a:solidFill>
                  <a:schemeClr val="tx1"/>
                </a:solidFill>
              </a:rPr>
              <a:t>meslek örgütleri </a:t>
            </a:r>
            <a:r>
              <a:rPr lang="tr-TR" sz="1900" i="1" dirty="0">
                <a:solidFill>
                  <a:schemeClr val="tx1"/>
                </a:solidFill>
              </a:rPr>
              <a:t>gibi </a:t>
            </a:r>
            <a:r>
              <a:rPr lang="tr-TR" sz="1900" i="1" dirty="0" smtClean="0">
                <a:solidFill>
                  <a:schemeClr val="tx1"/>
                </a:solidFill>
              </a:rPr>
              <a:t>iş</a:t>
            </a:r>
            <a:r>
              <a:rPr lang="tr-TR" sz="1900" dirty="0" smtClean="0">
                <a:solidFill>
                  <a:schemeClr val="tx1"/>
                </a:solidFill>
              </a:rPr>
              <a:t> </a:t>
            </a:r>
            <a:r>
              <a:rPr lang="tr-TR" sz="1900" i="1" dirty="0">
                <a:solidFill>
                  <a:schemeClr val="tx1"/>
                </a:solidFill>
              </a:rPr>
              <a:t>dünyasının temsilcileri, sendikalar, kamu kurumları, </a:t>
            </a:r>
            <a:r>
              <a:rPr lang="tr-TR" sz="1900" i="1" dirty="0" smtClean="0">
                <a:solidFill>
                  <a:schemeClr val="tx1"/>
                </a:solidFill>
              </a:rPr>
              <a:t>araştırma enstitüleri</a:t>
            </a:r>
            <a:r>
              <a:rPr lang="tr-TR" sz="1900" i="1" dirty="0">
                <a:solidFill>
                  <a:schemeClr val="tx1"/>
                </a:solidFill>
              </a:rPr>
              <a:t>, </a:t>
            </a:r>
            <a:r>
              <a:rPr lang="tr-TR" sz="1900" i="1" dirty="0" smtClean="0">
                <a:solidFill>
                  <a:schemeClr val="tx1"/>
                </a:solidFill>
              </a:rPr>
              <a:t>eğitim </a:t>
            </a:r>
            <a:r>
              <a:rPr lang="tr-TR" sz="1900" i="1" dirty="0">
                <a:solidFill>
                  <a:schemeClr val="tx1"/>
                </a:solidFill>
              </a:rPr>
              <a:t>merkezleri, sivil vakıflar, kar amacı gütmeyen sivil </a:t>
            </a:r>
            <a:r>
              <a:rPr lang="tr-TR" sz="1900" i="1" dirty="0" smtClean="0">
                <a:solidFill>
                  <a:schemeClr val="tx1"/>
                </a:solidFill>
              </a:rPr>
              <a:t>toplum kuruluşları, </a:t>
            </a:r>
            <a:r>
              <a:rPr lang="tr-TR" sz="1900" i="1" dirty="0">
                <a:solidFill>
                  <a:schemeClr val="tx1"/>
                </a:solidFill>
              </a:rPr>
              <a:t>mesleki rehberlik ve </a:t>
            </a:r>
            <a:r>
              <a:rPr lang="tr-TR" sz="1900" i="1" dirty="0" smtClean="0">
                <a:solidFill>
                  <a:schemeClr val="tx1"/>
                </a:solidFill>
              </a:rPr>
              <a:t>danışmanlık </a:t>
            </a:r>
            <a:r>
              <a:rPr lang="tr-TR" sz="1900" i="1" dirty="0">
                <a:solidFill>
                  <a:schemeClr val="tx1"/>
                </a:solidFill>
              </a:rPr>
              <a:t>hizmeti veren </a:t>
            </a:r>
            <a:r>
              <a:rPr lang="tr-TR" sz="1900" i="1" dirty="0" smtClean="0">
                <a:solidFill>
                  <a:schemeClr val="tx1"/>
                </a:solidFill>
              </a:rPr>
              <a:t>kuruluşlar</a:t>
            </a:r>
            <a:endParaRPr lang="tr-TR" sz="1900" dirty="0">
              <a:solidFill>
                <a:schemeClr val="tx1"/>
              </a:solidFill>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59</a:t>
            </a:fld>
            <a:endParaRPr lang="en-US"/>
          </a:p>
        </p:txBody>
      </p:sp>
      <p:sp>
        <p:nvSpPr>
          <p:cNvPr id="5"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extLst>
      <p:ext uri="{BB962C8B-B14F-4D97-AF65-F5344CB8AC3E}">
        <p14:creationId xmlns:p14="http://schemas.microsoft.com/office/powerpoint/2010/main" val="356261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afik"/>
          <p:cNvGraphicFramePr/>
          <p:nvPr>
            <p:extLst>
              <p:ext uri="{D42A27DB-BD31-4B8C-83A1-F6EECF244321}">
                <p14:modId xmlns:p14="http://schemas.microsoft.com/office/powerpoint/2010/main" val="2584474772"/>
              </p:ext>
            </p:extLst>
          </p:nvPr>
        </p:nvGraphicFramePr>
        <p:xfrm>
          <a:off x="285720" y="476672"/>
          <a:ext cx="8643998" cy="6189777"/>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7504" y="436563"/>
            <a:ext cx="8856984" cy="832197"/>
          </a:xfrm>
        </p:spPr>
        <p:txBody>
          <a:bodyPr/>
          <a:lstStyle/>
          <a:p>
            <a:pPr algn="ctr"/>
            <a:r>
              <a:rPr lang="tr-TR" altLang="tr-TR" sz="3200" dirty="0" smtClean="0">
                <a:latin typeface="+mn-lt"/>
                <a:ea typeface="ＭＳ Ｐゴシック" pitchFamily="34" charset="-128"/>
              </a:rPr>
              <a:t>Katılımcı Kuruluşların Görevleri Nelerdir?</a:t>
            </a:r>
            <a:endParaRPr lang="tr-TR" sz="4400" dirty="0">
              <a:latin typeface="+mn-lt"/>
            </a:endParaRPr>
          </a:p>
        </p:txBody>
      </p:sp>
      <p:sp>
        <p:nvSpPr>
          <p:cNvPr id="3" name="2 İçerik Yer Tutucusu"/>
          <p:cNvSpPr>
            <a:spLocks noGrp="1"/>
          </p:cNvSpPr>
          <p:nvPr>
            <p:ph idx="1"/>
          </p:nvPr>
        </p:nvSpPr>
        <p:spPr>
          <a:xfrm>
            <a:off x="467544" y="1556792"/>
            <a:ext cx="8208912" cy="4384435"/>
          </a:xfrm>
        </p:spPr>
        <p:txBody>
          <a:bodyPr>
            <a:noAutofit/>
          </a:bodyPr>
          <a:lstStyle/>
          <a:p>
            <a:pPr marL="0" indent="0" algn="just">
              <a:lnSpc>
                <a:spcPct val="150000"/>
              </a:lnSpc>
              <a:spcBef>
                <a:spcPts val="0"/>
              </a:spcBef>
              <a:buNone/>
            </a:pPr>
            <a:r>
              <a:rPr lang="tr-TR" altLang="tr-TR" sz="1800" b="1" dirty="0" smtClean="0">
                <a:ea typeface="ＭＳ Ｐゴシック" pitchFamily="34" charset="-128"/>
              </a:rPr>
              <a:t>Başvuru sahibi kuruluş</a:t>
            </a:r>
          </a:p>
          <a:p>
            <a:pPr marL="0" indent="0" algn="just">
              <a:lnSpc>
                <a:spcPct val="150000"/>
              </a:lnSpc>
              <a:spcBef>
                <a:spcPts val="0"/>
              </a:spcBef>
              <a:buNone/>
            </a:pPr>
            <a:r>
              <a:rPr lang="tr-TR" altLang="tr-TR" sz="1600" dirty="0" smtClean="0">
                <a:ea typeface="ＭＳ Ｐゴシック" pitchFamily="34" charset="-128"/>
              </a:rPr>
              <a:t>Hareketlilik proje başvurusunu yapma, hibe sözleşmesini imzalama, yönetme ve raporlamadan sorumlu kuruluştur. Başvuru sahibi kuruluş bir konsorsiyumun koordinatörü olabilir. Bu koordinatör, mesleki eğitim öğrencilerini ve personelini yurtdışındaki faaliyete göndermeyi amaçlayan ortak kuruluşların oluşturduğu ulusal bir konsorsiyuma liderlik eder. Konsorsiyum koordinatörü, zorunlu olmamakla birlikte, aynı zamanda gönderen kuruluş da olabilir. </a:t>
            </a:r>
          </a:p>
          <a:p>
            <a:pPr algn="just">
              <a:lnSpc>
                <a:spcPct val="150000"/>
              </a:lnSpc>
              <a:spcBef>
                <a:spcPts val="0"/>
              </a:spcBef>
              <a:buNone/>
            </a:pPr>
            <a:endParaRPr lang="tr-TR" altLang="tr-TR" sz="1600" dirty="0" smtClean="0">
              <a:ea typeface="ＭＳ Ｐゴシック" pitchFamily="34" charset="-128"/>
            </a:endParaRPr>
          </a:p>
          <a:p>
            <a:pPr marL="0" indent="0" algn="just">
              <a:lnSpc>
                <a:spcPct val="150000"/>
              </a:lnSpc>
              <a:spcBef>
                <a:spcPts val="0"/>
              </a:spcBef>
              <a:buNone/>
            </a:pPr>
            <a:r>
              <a:rPr lang="tr-TR" altLang="tr-TR" sz="1800" b="1" dirty="0" smtClean="0">
                <a:ea typeface="ＭＳ Ｐゴシック" pitchFamily="34" charset="-128"/>
              </a:rPr>
              <a:t>Katılımcı gönderen kuruluş</a:t>
            </a:r>
          </a:p>
          <a:p>
            <a:pPr marL="0" indent="0" algn="just">
              <a:lnSpc>
                <a:spcPct val="150000"/>
              </a:lnSpc>
              <a:spcBef>
                <a:spcPts val="0"/>
              </a:spcBef>
              <a:buNone/>
            </a:pPr>
            <a:r>
              <a:rPr lang="tr-TR" altLang="tr-TR" sz="1600" dirty="0" smtClean="0">
                <a:ea typeface="ＭＳ Ｐゴシック" pitchFamily="34" charset="-128"/>
              </a:rPr>
              <a:t>Mesleki eğitim öğrenci ve personelinin seçimi ve yurtdışına gönderilmesinden sorumludur.</a:t>
            </a: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3164" y="1124744"/>
            <a:ext cx="8223291" cy="5400600"/>
          </a:xfrm>
        </p:spPr>
        <p:txBody>
          <a:bodyPr>
            <a:noAutofit/>
          </a:bodyPr>
          <a:lstStyle/>
          <a:p>
            <a:pPr marL="0" indent="0" algn="just">
              <a:lnSpc>
                <a:spcPct val="170000"/>
              </a:lnSpc>
              <a:spcBef>
                <a:spcPts val="0"/>
              </a:spcBef>
              <a:buNone/>
            </a:pPr>
            <a:r>
              <a:rPr lang="tr-TR" altLang="tr-TR" b="1" dirty="0">
                <a:ea typeface="ＭＳ Ｐゴシック" pitchFamily="34" charset="-128"/>
              </a:rPr>
              <a:t>Katılımcı Kuruluşların Görevleri Nelerdir?</a:t>
            </a:r>
            <a:endParaRPr lang="tr-TR" b="1" dirty="0"/>
          </a:p>
          <a:p>
            <a:pPr marL="0" indent="0" algn="just">
              <a:lnSpc>
                <a:spcPct val="170000"/>
              </a:lnSpc>
              <a:spcBef>
                <a:spcPts val="0"/>
              </a:spcBef>
              <a:buNone/>
            </a:pPr>
            <a:r>
              <a:rPr lang="tr-TR" altLang="tr-TR" sz="1800" b="1" dirty="0" smtClean="0">
                <a:latin typeface="+mn-lt"/>
                <a:ea typeface="ＭＳ Ｐゴシック" pitchFamily="34" charset="-128"/>
              </a:rPr>
              <a:t>Katılımcı kabul eden kuruluş</a:t>
            </a:r>
          </a:p>
          <a:p>
            <a:pPr marL="0" indent="0" algn="just">
              <a:lnSpc>
                <a:spcPct val="170000"/>
              </a:lnSpc>
              <a:spcBef>
                <a:spcPts val="0"/>
              </a:spcBef>
              <a:buNone/>
            </a:pPr>
            <a:r>
              <a:rPr lang="tr-TR" altLang="tr-TR" sz="1600" dirty="0" smtClean="0">
                <a:latin typeface="+mn-lt"/>
                <a:ea typeface="ＭＳ Ｐゴシック" pitchFamily="34" charset="-128"/>
              </a:rPr>
              <a:t>Başka ülkeden gelen mesleki eğitim öğrenci veya personelini kabul etme ve onlara bir faaliyet programı sunmadan sorumlu olan veya mesleki eğitim personelinin vereceği eğitimden faydalanan yurtdışındaki kuruluştur.</a:t>
            </a:r>
          </a:p>
          <a:p>
            <a:pPr marL="0" indent="0" algn="just">
              <a:lnSpc>
                <a:spcPct val="170000"/>
              </a:lnSpc>
              <a:spcBef>
                <a:spcPts val="0"/>
              </a:spcBef>
              <a:buNone/>
            </a:pPr>
            <a:r>
              <a:rPr lang="tr-TR" altLang="tr-TR" sz="1800" b="1" dirty="0" smtClean="0">
                <a:latin typeface="+mn-lt"/>
                <a:ea typeface="ＭＳ Ｐゴシック" pitchFamily="34" charset="-128"/>
              </a:rPr>
              <a:t>Aracı kuruluş</a:t>
            </a:r>
          </a:p>
          <a:p>
            <a:pPr marL="0" indent="0" algn="just">
              <a:lnSpc>
                <a:spcPct val="170000"/>
              </a:lnSpc>
              <a:spcBef>
                <a:spcPts val="0"/>
              </a:spcBef>
              <a:buNone/>
            </a:pPr>
            <a:r>
              <a:rPr lang="tr-TR" altLang="tr-TR" sz="1600" dirty="0" smtClean="0">
                <a:latin typeface="+mn-lt"/>
                <a:ea typeface="ＭＳ Ｐゴシック" pitchFamily="34" charset="-128"/>
              </a:rPr>
              <a:t>İş gücü piyasasında veya eğitim, öğretim ve gençlik alanlarında faaliyet gösteren bir kuruluştur. Hareketlilik faaliyeti kapsamındaki ulusal konsorsiyumunun bir ortağıdır. Ancak katılımcı gönderen bir kuruluş değildir. Bu ortağın rolü, katılımcı gönderen mesleki eğitim kuruluşlarının idari prosedürlerini paylaşmak ve kolaylaştırmak, staj faaliyetinde çırak veya öğrenci profili ile işletmenin ihtiyaçlarını daha iyi eşleştirmek ve diğer ortaklarla birlikte katılımcıları faaliyet için hazırlamaktır.</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61</a:t>
            </a:fld>
            <a:endParaRPr lang="en-US"/>
          </a:p>
        </p:txBody>
      </p:sp>
      <p:sp>
        <p:nvSpPr>
          <p:cNvPr id="6"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9032" y="1484784"/>
            <a:ext cx="7415336" cy="468052"/>
          </a:xfrm>
        </p:spPr>
        <p:txBody>
          <a:bodyPr/>
          <a:lstStyle/>
          <a:p>
            <a:pPr algn="l"/>
            <a:r>
              <a:rPr lang="tr-TR" altLang="tr-TR" sz="2800" b="1" dirty="0" smtClean="0">
                <a:latin typeface="+mn-lt"/>
              </a:rPr>
              <a:t>Projeye Sağlanan Hibe Destekleri Nelerdir?</a:t>
            </a:r>
            <a:endParaRPr lang="tr-TR" sz="2800" b="1" dirty="0">
              <a:latin typeface="+mn-lt"/>
            </a:endParaRPr>
          </a:p>
        </p:txBody>
      </p:sp>
      <p:sp>
        <p:nvSpPr>
          <p:cNvPr id="3" name="2 İçerik Yer Tutucusu"/>
          <p:cNvSpPr>
            <a:spLocks noGrp="1"/>
          </p:cNvSpPr>
          <p:nvPr>
            <p:ph idx="1"/>
          </p:nvPr>
        </p:nvSpPr>
        <p:spPr>
          <a:xfrm>
            <a:off x="469032" y="2060848"/>
            <a:ext cx="8229600" cy="4472006"/>
          </a:xfrm>
        </p:spPr>
        <p:txBody>
          <a:bodyPr>
            <a:normAutofit lnSpcReduction="10000"/>
          </a:bodyPr>
          <a:lstStyle/>
          <a:p>
            <a:r>
              <a:rPr lang="tr-TR" altLang="tr-TR" sz="2000" dirty="0" smtClean="0">
                <a:latin typeface="+mn-lt"/>
              </a:rPr>
              <a:t>Kurumsal destek</a:t>
            </a:r>
          </a:p>
          <a:p>
            <a:r>
              <a:rPr lang="tr-TR" altLang="tr-TR" sz="2000" dirty="0" smtClean="0">
                <a:latin typeface="+mn-lt"/>
              </a:rPr>
              <a:t>Seyahat giderleri</a:t>
            </a:r>
          </a:p>
          <a:p>
            <a:r>
              <a:rPr lang="tr-TR" altLang="tr-TR" sz="2000" dirty="0" smtClean="0">
                <a:latin typeface="+mn-lt"/>
              </a:rPr>
              <a:t>Bireysel destek</a:t>
            </a:r>
          </a:p>
          <a:p>
            <a:r>
              <a:rPr lang="tr-TR" altLang="tr-TR" sz="2000" dirty="0" smtClean="0">
                <a:latin typeface="+mn-lt"/>
              </a:rPr>
              <a:t>Özel ihtiyaç desteği</a:t>
            </a:r>
          </a:p>
          <a:p>
            <a:r>
              <a:rPr lang="tr-TR" altLang="tr-TR" sz="2000" dirty="0" smtClean="0"/>
              <a:t>Dil Desteği</a:t>
            </a:r>
          </a:p>
          <a:p>
            <a:r>
              <a:rPr lang="tr-TR" altLang="tr-TR" sz="2000" dirty="0" smtClean="0">
                <a:latin typeface="+mn-lt"/>
              </a:rPr>
              <a:t>İstisnai Masraf Desteği</a:t>
            </a:r>
          </a:p>
          <a:p>
            <a:pPr algn="just">
              <a:lnSpc>
                <a:spcPct val="80000"/>
              </a:lnSpc>
              <a:buNone/>
            </a:pPr>
            <a:endParaRPr lang="tr-TR" altLang="tr-TR" sz="2000" b="1" dirty="0" smtClean="0">
              <a:latin typeface="+mn-lt"/>
              <a:ea typeface="ＭＳ Ｐゴシック" pitchFamily="34" charset="-128"/>
            </a:endParaRPr>
          </a:p>
          <a:p>
            <a:pPr algn="just">
              <a:lnSpc>
                <a:spcPct val="80000"/>
              </a:lnSpc>
              <a:buNone/>
            </a:pPr>
            <a:r>
              <a:rPr lang="tr-TR" altLang="tr-TR" sz="2000" b="1" dirty="0" smtClean="0">
                <a:latin typeface="+mn-lt"/>
                <a:ea typeface="ＭＳ Ｐゴシック" pitchFamily="34" charset="-128"/>
              </a:rPr>
              <a:t>Öğreniciler için ek olarak: </a:t>
            </a:r>
          </a:p>
          <a:p>
            <a:pPr algn="just">
              <a:lnSpc>
                <a:spcPct val="80000"/>
              </a:lnSpc>
              <a:buNone/>
            </a:pPr>
            <a:endParaRPr lang="tr-TR" altLang="tr-TR" sz="2000" b="1" dirty="0" smtClean="0">
              <a:latin typeface="+mn-lt"/>
              <a:ea typeface="ＭＳ Ｐゴシック" pitchFamily="34" charset="-128"/>
            </a:endParaRPr>
          </a:p>
          <a:p>
            <a:pPr marL="0" indent="0" algn="just">
              <a:lnSpc>
                <a:spcPct val="80000"/>
              </a:lnSpc>
              <a:buNone/>
            </a:pPr>
            <a:r>
              <a:rPr lang="tr-TR" altLang="tr-TR" sz="2000" b="1" dirty="0" smtClean="0">
                <a:latin typeface="+mn-lt"/>
                <a:ea typeface="ＭＳ Ｐゴシック" pitchFamily="34" charset="-128"/>
              </a:rPr>
              <a:t>Dil Desteği:</a:t>
            </a:r>
            <a:r>
              <a:rPr lang="tr-TR" altLang="tr-TR" sz="2000" dirty="0" smtClean="0">
                <a:latin typeface="+mn-lt"/>
                <a:ea typeface="ＭＳ Ｐゴシック" pitchFamily="34" charset="-128"/>
              </a:rPr>
              <a:t> 1 aydan uzun faaliyetlerde </a:t>
            </a:r>
            <a:r>
              <a:rPr lang="tr-TR" altLang="tr-TR" sz="2000" b="1" dirty="0" smtClean="0">
                <a:latin typeface="+mn-lt"/>
                <a:ea typeface="ＭＳ Ｐゴシック" pitchFamily="34" charset="-128"/>
              </a:rPr>
              <a:t>İngilizce, Almanca, Fransızca, İspanyolca, İtalyanca</a:t>
            </a:r>
            <a:r>
              <a:rPr lang="tr-TR" altLang="tr-TR" sz="2000" i="1" dirty="0" smtClean="0">
                <a:latin typeface="+mn-lt"/>
                <a:ea typeface="ＭＳ Ｐゴシック" pitchFamily="34" charset="-128"/>
              </a:rPr>
              <a:t> </a:t>
            </a:r>
            <a:r>
              <a:rPr lang="tr-TR" altLang="tr-TR" sz="2000" b="1" i="1" dirty="0" smtClean="0">
                <a:latin typeface="+mn-lt"/>
                <a:ea typeface="ＭＳ Ｐゴシック" pitchFamily="34" charset="-128"/>
              </a:rPr>
              <a:t>dışındaki</a:t>
            </a:r>
            <a:r>
              <a:rPr lang="tr-TR" altLang="tr-TR" sz="2000" dirty="0" smtClean="0">
                <a:latin typeface="+mn-lt"/>
                <a:ea typeface="ＭＳ Ｐゴシック" pitchFamily="34" charset="-128"/>
              </a:rPr>
              <a:t> diller için destek sağlanır.</a:t>
            </a:r>
          </a:p>
          <a:p>
            <a:pPr algn="just">
              <a:lnSpc>
                <a:spcPct val="80000"/>
              </a:lnSpc>
              <a:buNone/>
            </a:pPr>
            <a:endParaRPr lang="tr-TR" altLang="tr-TR" sz="2000" dirty="0" smtClean="0">
              <a:latin typeface="+mn-lt"/>
              <a:ea typeface="ＭＳ Ｐゴシック" pitchFamily="34" charset="-128"/>
            </a:endParaRPr>
          </a:p>
          <a:p>
            <a:pPr marL="0" indent="0" algn="just">
              <a:lnSpc>
                <a:spcPct val="80000"/>
              </a:lnSpc>
              <a:buNone/>
            </a:pPr>
            <a:r>
              <a:rPr lang="tr-TR" altLang="tr-TR" sz="2000" b="1" dirty="0" smtClean="0">
                <a:latin typeface="+mn-lt"/>
                <a:ea typeface="ＭＳ Ｐゴシック" pitchFamily="34" charset="-128"/>
              </a:rPr>
              <a:t>İstisnai masraflar: </a:t>
            </a:r>
            <a:r>
              <a:rPr lang="tr-TR" altLang="tr-TR" sz="2000" dirty="0" smtClean="0">
                <a:latin typeface="+mn-lt"/>
                <a:ea typeface="ＭＳ Ｐゴシック" pitchFamily="34" charset="-128"/>
              </a:rPr>
              <a:t>Dezavantajlı katılımcılar için, gerekçelerin uygun bulunması durumunda sağlanır. Ayrıntılı bilgi: </a:t>
            </a:r>
            <a:r>
              <a:rPr lang="tr-TR" altLang="tr-TR" sz="2000" b="1" dirty="0" smtClean="0">
                <a:latin typeface="+mn-lt"/>
                <a:ea typeface="ＭＳ Ｐゴシック" pitchFamily="34" charset="-128"/>
                <a:hlinkClick r:id="rId2" action="ppaction://hlinkfile"/>
              </a:rPr>
              <a:t>mesleki-eğitim_-hareketlilik-_</a:t>
            </a:r>
            <a:r>
              <a:rPr lang="tr-TR" altLang="tr-TR" sz="2000" b="1" dirty="0" err="1" smtClean="0">
                <a:latin typeface="+mn-lt"/>
                <a:ea typeface="ＭＳ Ｐゴシック" pitchFamily="34" charset="-128"/>
                <a:hlinkClick r:id="rId2" action="ppaction://hlinkfile"/>
              </a:rPr>
              <a:t>basvuru</a:t>
            </a:r>
            <a:r>
              <a:rPr lang="tr-TR" altLang="tr-TR" sz="2000" b="1" dirty="0" smtClean="0">
                <a:latin typeface="+mn-lt"/>
                <a:ea typeface="ＭＳ Ｐゴシック" pitchFamily="34" charset="-128"/>
                <a:hlinkClick r:id="rId2" action="ppaction://hlinkfile"/>
              </a:rPr>
              <a:t>-rehberi.</a:t>
            </a:r>
            <a:r>
              <a:rPr lang="tr-TR" altLang="tr-TR" sz="2000" b="1" dirty="0" err="1" smtClean="0">
                <a:latin typeface="+mn-lt"/>
                <a:ea typeface="ＭＳ Ｐゴシック" pitchFamily="34" charset="-128"/>
                <a:hlinkClick r:id="rId2" action="ppaction://hlinkfile"/>
              </a:rPr>
              <a:t>pdf</a:t>
            </a:r>
            <a:endParaRPr lang="tr-TR" altLang="tr-TR" sz="2000" b="1" dirty="0" smtClean="0">
              <a:latin typeface="+mn-lt"/>
              <a:ea typeface="ＭＳ Ｐゴシック" pitchFamily="34" charset="-128"/>
            </a:endParaRPr>
          </a:p>
          <a:p>
            <a:endParaRPr lang="tr-TR" dirty="0"/>
          </a:p>
        </p:txBody>
      </p:sp>
      <p:sp>
        <p:nvSpPr>
          <p:cNvPr id="5" name="Slayt Numarası Yer Tutucusu 4"/>
          <p:cNvSpPr>
            <a:spLocks noGrp="1"/>
          </p:cNvSpPr>
          <p:nvPr>
            <p:ph type="sldNum" sz="quarter" idx="12"/>
          </p:nvPr>
        </p:nvSpPr>
        <p:spPr/>
        <p:txBody>
          <a:bodyPr/>
          <a:lstStyle/>
          <a:p>
            <a:pPr>
              <a:defRPr/>
            </a:pPr>
            <a:fld id="{E7B8B09E-EAC7-45E0-B117-EF9821946678}" type="slidenum">
              <a:rPr lang="en-US" smtClean="0"/>
              <a:pPr>
                <a:defRPr/>
              </a:pPr>
              <a:t>62</a:t>
            </a:fld>
            <a:endParaRPr lang="en-US"/>
          </a:p>
        </p:txBody>
      </p:sp>
      <p:sp>
        <p:nvSpPr>
          <p:cNvPr id="6"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enovo\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7853">
            <a:off x="5399227" y="3615431"/>
            <a:ext cx="3257972" cy="21601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2 İçerik Yer Tutucusu"/>
          <p:cNvSpPr>
            <a:spLocks noGrp="1"/>
          </p:cNvSpPr>
          <p:nvPr>
            <p:ph idx="1"/>
          </p:nvPr>
        </p:nvSpPr>
        <p:spPr>
          <a:xfrm>
            <a:off x="611560" y="1124744"/>
            <a:ext cx="8083268" cy="5086368"/>
          </a:xfrm>
        </p:spPr>
        <p:txBody>
          <a:bodyPr>
            <a:noAutofit/>
          </a:bodyPr>
          <a:lstStyle/>
          <a:p>
            <a:pPr marL="0" indent="0">
              <a:lnSpc>
                <a:spcPct val="150000"/>
              </a:lnSpc>
              <a:spcBef>
                <a:spcPct val="0"/>
              </a:spcBef>
              <a:buFontTx/>
              <a:buNone/>
            </a:pPr>
            <a:r>
              <a:rPr lang="tr-TR" altLang="tr-TR" sz="2800" b="1" dirty="0" smtClean="0">
                <a:solidFill>
                  <a:schemeClr val="tx1"/>
                </a:solidFill>
                <a:cs typeface="Arial" charset="0"/>
              </a:rPr>
              <a:t>Kimler başvurabilir?</a:t>
            </a:r>
          </a:p>
          <a:p>
            <a:pPr>
              <a:lnSpc>
                <a:spcPct val="150000"/>
              </a:lnSpc>
              <a:spcBef>
                <a:spcPct val="0"/>
              </a:spcBef>
              <a:buFont typeface="Arial" pitchFamily="34" charset="0"/>
              <a:buChar char="•"/>
            </a:pPr>
            <a:r>
              <a:rPr lang="tr-TR" sz="2000" dirty="0" smtClean="0">
                <a:solidFill>
                  <a:schemeClr val="tx1"/>
                </a:solidFill>
                <a:cs typeface="Tahoma" pitchFamily="34" charset="0"/>
              </a:rPr>
              <a:t> Mesleki eğitim alanında aktif  tüm kurum ve kuruluşlar</a:t>
            </a:r>
          </a:p>
          <a:p>
            <a:pPr>
              <a:lnSpc>
                <a:spcPct val="150000"/>
              </a:lnSpc>
              <a:spcBef>
                <a:spcPct val="0"/>
              </a:spcBef>
              <a:buFont typeface="Arial" pitchFamily="34" charset="0"/>
              <a:buChar char="•"/>
            </a:pPr>
            <a:r>
              <a:rPr lang="tr-TR" sz="2000" dirty="0" smtClean="0">
                <a:solidFill>
                  <a:schemeClr val="tx1"/>
                </a:solidFill>
                <a:cs typeface="Tahoma" pitchFamily="34" charset="0"/>
              </a:rPr>
              <a:t> Ulusal mesleki eğitim konsorsiyum koordinatörleri</a:t>
            </a:r>
          </a:p>
          <a:p>
            <a:pPr marL="0" indent="0">
              <a:lnSpc>
                <a:spcPct val="150000"/>
              </a:lnSpc>
              <a:spcBef>
                <a:spcPct val="0"/>
              </a:spcBef>
              <a:buFont typeface="Arial" charset="0"/>
              <a:buNone/>
            </a:pPr>
            <a:r>
              <a:rPr lang="tr-TR" sz="2000" b="1" dirty="0" smtClean="0">
                <a:solidFill>
                  <a:schemeClr val="tx1"/>
                </a:solidFill>
                <a:cs typeface="Tahoma" pitchFamily="34" charset="0"/>
              </a:rPr>
              <a:t>Not: </a:t>
            </a:r>
            <a:r>
              <a:rPr lang="tr-TR" sz="2000" u="sng" dirty="0" smtClean="0">
                <a:solidFill>
                  <a:schemeClr val="tx1"/>
                </a:solidFill>
                <a:cs typeface="Tahoma" pitchFamily="34" charset="0"/>
              </a:rPr>
              <a:t>Bireyler</a:t>
            </a:r>
            <a:r>
              <a:rPr lang="tr-TR" sz="2000" dirty="0" smtClean="0">
                <a:solidFill>
                  <a:schemeClr val="tx1"/>
                </a:solidFill>
                <a:cs typeface="Tahoma" pitchFamily="34" charset="0"/>
              </a:rPr>
              <a:t>, hareketlilik projelerine katılmak için </a:t>
            </a:r>
            <a:r>
              <a:rPr lang="tr-TR" sz="2000" u="sng" dirty="0" smtClean="0">
                <a:solidFill>
                  <a:schemeClr val="tx1"/>
                </a:solidFill>
                <a:cs typeface="Tahoma" pitchFamily="34" charset="0"/>
              </a:rPr>
              <a:t>doğrudan hibe başvurusu yapamazlar.</a:t>
            </a:r>
            <a:endParaRPr lang="en-US" sz="1800" u="sng" dirty="0" smtClean="0">
              <a:solidFill>
                <a:schemeClr val="tx1"/>
              </a:solidFill>
              <a:cs typeface="Arial" charset="0"/>
            </a:endParaRPr>
          </a:p>
          <a:p>
            <a:pPr marL="0" indent="0">
              <a:lnSpc>
                <a:spcPct val="150000"/>
              </a:lnSpc>
              <a:spcBef>
                <a:spcPct val="0"/>
              </a:spcBef>
              <a:buFontTx/>
              <a:buNone/>
            </a:pPr>
            <a:r>
              <a:rPr lang="tr-TR" altLang="tr-TR" sz="2800" b="1" dirty="0" smtClean="0">
                <a:solidFill>
                  <a:schemeClr val="tx1"/>
                </a:solidFill>
                <a:cs typeface="Arial" charset="0"/>
              </a:rPr>
              <a:t>Başvuru Şekli</a:t>
            </a:r>
          </a:p>
          <a:p>
            <a:pPr>
              <a:lnSpc>
                <a:spcPct val="150000"/>
              </a:lnSpc>
              <a:spcBef>
                <a:spcPct val="0"/>
              </a:spcBef>
              <a:buFont typeface="Arial" pitchFamily="34" charset="0"/>
              <a:buChar char="•"/>
            </a:pPr>
            <a:r>
              <a:rPr lang="tr-TR" altLang="tr-TR" sz="2000" dirty="0" smtClean="0">
                <a:solidFill>
                  <a:schemeClr val="tx1"/>
                </a:solidFill>
                <a:cs typeface="Arial" charset="0"/>
              </a:rPr>
              <a:t>Online başvuru</a:t>
            </a:r>
          </a:p>
          <a:p>
            <a:pPr marL="0" indent="0">
              <a:lnSpc>
                <a:spcPct val="150000"/>
              </a:lnSpc>
              <a:spcBef>
                <a:spcPct val="0"/>
              </a:spcBef>
              <a:buFont typeface="Arial" charset="0"/>
              <a:buNone/>
            </a:pPr>
            <a:r>
              <a:rPr lang="tr-TR" altLang="tr-TR" sz="2800" b="1" dirty="0" smtClean="0">
                <a:solidFill>
                  <a:schemeClr val="tx1"/>
                </a:solidFill>
                <a:cs typeface="Arial" charset="0"/>
              </a:rPr>
              <a:t>Son Başvuru Tarihi</a:t>
            </a:r>
          </a:p>
          <a:p>
            <a:pPr fontAlgn="auto">
              <a:lnSpc>
                <a:spcPct val="150000"/>
              </a:lnSpc>
              <a:spcBef>
                <a:spcPts val="0"/>
              </a:spcBef>
              <a:spcAft>
                <a:spcPts val="0"/>
              </a:spcAft>
              <a:buFont typeface="Arial" pitchFamily="34" charset="0"/>
              <a:buChar char="•"/>
              <a:defRPr/>
            </a:pPr>
            <a:r>
              <a:rPr lang="tr-TR" altLang="tr-TR" sz="2000" dirty="0" smtClean="0">
                <a:solidFill>
                  <a:schemeClr val="tx1"/>
                </a:solidFill>
                <a:cs typeface="Arial" panose="020B0604020202020204" pitchFamily="34" charset="0"/>
              </a:rPr>
              <a:t>5 Şubat 2019, saat 12:00 (Brüksel saati ile)</a:t>
            </a:r>
            <a:endParaRPr lang="tr-TR" altLang="tr-TR" sz="2000" dirty="0">
              <a:solidFill>
                <a:schemeClr val="tx1"/>
              </a:solidFill>
              <a:cs typeface="Arial" panose="020B0604020202020204" pitchFamily="34" charset="0"/>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63</a:t>
            </a:fld>
            <a:endParaRPr lang="en-US"/>
          </a:p>
        </p:txBody>
      </p:sp>
      <p:sp>
        <p:nvSpPr>
          <p:cNvPr id="7" name="Title 1"/>
          <p:cNvSpPr txBox="1">
            <a:spLocks/>
          </p:cNvSpPr>
          <p:nvPr/>
        </p:nvSpPr>
        <p:spPr>
          <a:xfrm>
            <a:off x="1259632" y="332656"/>
            <a:ext cx="7704856"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Mesleki Eğitim Alanında Bireysel Öğrenme Destekleri (KA102) </a:t>
            </a:r>
            <a:endParaRPr lang="tr-TR" altLang="tr-TR" sz="2000" b="1" dirty="0" smtClean="0">
              <a:latin typeface="+mn-lt"/>
              <a:cs typeface="Tahom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533400" y="2492896"/>
            <a:ext cx="7961313" cy="1362075"/>
          </a:xfrm>
          <a:prstGeom prst="rect">
            <a:avLst/>
          </a:prstGeom>
        </p:spPr>
        <p:txBody>
          <a:bodyPr>
            <a:noAutofit/>
          </a:bodyPr>
          <a:lstStyle>
            <a:lvl1pPr algn="l" defTabSz="457200" rtl="0" eaLnBrk="1" latinLnBrk="0" hangingPunct="1">
              <a:spcBef>
                <a:spcPct val="0"/>
              </a:spcBef>
              <a:buNone/>
              <a:defRPr sz="4000" b="1" i="0" kern="1200" cap="all">
                <a:solidFill>
                  <a:srgbClr val="D5384B"/>
                </a:solidFill>
                <a:latin typeface="Arial"/>
                <a:ea typeface="+mj-ea"/>
                <a:cs typeface="Arial"/>
              </a:defRPr>
            </a:lvl1pPr>
          </a:lstStyle>
          <a:p>
            <a:pPr algn="ctr" fontAlgn="auto">
              <a:spcAft>
                <a:spcPts val="0"/>
              </a:spcAft>
              <a:defRPr/>
            </a:pPr>
            <a:r>
              <a:rPr lang="tr-TR" b="0" cap="none" dirty="0">
                <a:solidFill>
                  <a:schemeClr val="tx1"/>
                </a:solidFill>
                <a:latin typeface="+mn-lt"/>
              </a:rPr>
              <a:t>Gençler </a:t>
            </a:r>
            <a:r>
              <a:rPr lang="tr-TR" b="0" cap="none" dirty="0" smtClean="0">
                <a:solidFill>
                  <a:schemeClr val="tx1"/>
                </a:solidFill>
                <a:latin typeface="+mn-lt"/>
              </a:rPr>
              <a:t>ve </a:t>
            </a:r>
            <a:r>
              <a:rPr lang="tr-TR" b="0" cap="none" dirty="0">
                <a:solidFill>
                  <a:schemeClr val="tx1"/>
                </a:solidFill>
                <a:latin typeface="+mn-lt"/>
              </a:rPr>
              <a:t>Gençlik Çalışanları </a:t>
            </a:r>
            <a:r>
              <a:rPr lang="tr-TR" b="0" cap="none" dirty="0" smtClean="0">
                <a:solidFill>
                  <a:schemeClr val="tx1"/>
                </a:solidFill>
                <a:latin typeface="+mn-lt"/>
              </a:rPr>
              <a:t>için </a:t>
            </a:r>
          </a:p>
          <a:p>
            <a:pPr algn="ctr" fontAlgn="auto">
              <a:spcAft>
                <a:spcPts val="0"/>
              </a:spcAft>
              <a:defRPr/>
            </a:pPr>
            <a:r>
              <a:rPr lang="tr-TR" b="0" cap="none" dirty="0" smtClean="0">
                <a:solidFill>
                  <a:schemeClr val="tx1"/>
                </a:solidFill>
                <a:latin typeface="+mn-lt"/>
              </a:rPr>
              <a:t>Bireysel Öğrenme Destekleri</a:t>
            </a:r>
          </a:p>
          <a:p>
            <a:pPr algn="ctr" fontAlgn="auto">
              <a:spcAft>
                <a:spcPts val="0"/>
              </a:spcAft>
              <a:defRPr/>
            </a:pPr>
            <a:r>
              <a:rPr lang="tr-TR" b="0" cap="none" dirty="0" smtClean="0">
                <a:solidFill>
                  <a:schemeClr val="tx1"/>
                </a:solidFill>
                <a:latin typeface="+mn-lt"/>
              </a:rPr>
              <a:t>(KA105)</a:t>
            </a:r>
            <a:endParaRPr lang="en-US" b="0" dirty="0">
              <a:solidFill>
                <a:schemeClr val="tx1"/>
              </a:solidFill>
              <a:latin typeface="+mn-lt"/>
            </a:endParaRPr>
          </a:p>
        </p:txBody>
      </p:sp>
      <p:sp>
        <p:nvSpPr>
          <p:cNvPr id="2" name="Slayt Numarası Yer Tutucusu 1"/>
          <p:cNvSpPr>
            <a:spLocks noGrp="1"/>
          </p:cNvSpPr>
          <p:nvPr>
            <p:ph type="sldNum" sz="quarter" idx="12"/>
          </p:nvPr>
        </p:nvSpPr>
        <p:spPr/>
        <p:txBody>
          <a:bodyPr/>
          <a:lstStyle/>
          <a:p>
            <a:pPr>
              <a:defRPr/>
            </a:pPr>
            <a:fld id="{60F35623-3F88-4703-B769-9B9CD1F8BFF5}"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640960" cy="1066800"/>
          </a:xfrm>
        </p:spPr>
        <p:txBody>
          <a:bodyPr rtlCol="0">
            <a:noAutofit/>
          </a:bodyPr>
          <a:lstStyle/>
          <a:p>
            <a:pPr algn="ctr" fontAlgn="auto">
              <a:spcAft>
                <a:spcPts val="0"/>
              </a:spcAft>
              <a:defRPr/>
            </a:pPr>
            <a:r>
              <a:rPr lang="tr-TR" sz="2800" dirty="0">
                <a:latin typeface="+mn-lt"/>
              </a:rPr>
              <a:t>Gençler ve Gençlik Çalışanları i</a:t>
            </a:r>
            <a:r>
              <a:rPr lang="tr-TR" sz="2800" dirty="0" smtClean="0">
                <a:latin typeface="+mn-lt"/>
              </a:rPr>
              <a:t>çin Bireysel </a:t>
            </a:r>
            <a:r>
              <a:rPr lang="tr-TR" sz="2800" dirty="0">
                <a:latin typeface="+mn-lt"/>
              </a:rPr>
              <a:t>Öğrenme </a:t>
            </a:r>
            <a:r>
              <a:rPr lang="tr-TR" sz="2800" dirty="0" smtClean="0">
                <a:latin typeface="+mn-lt"/>
              </a:rPr>
              <a:t>Destekleri (KA105)</a:t>
            </a:r>
            <a:endParaRPr lang="en-US" sz="2800" dirty="0">
              <a:latin typeface="+mn-lt"/>
            </a:endParaRPr>
          </a:p>
        </p:txBody>
      </p:sp>
      <p:sp>
        <p:nvSpPr>
          <p:cNvPr id="3" name="Content Placeholder 2"/>
          <p:cNvSpPr>
            <a:spLocks noGrp="1"/>
          </p:cNvSpPr>
          <p:nvPr>
            <p:ph idx="1"/>
          </p:nvPr>
        </p:nvSpPr>
        <p:spPr>
          <a:xfrm>
            <a:off x="714348" y="2060848"/>
            <a:ext cx="7572428" cy="2913063"/>
          </a:xfrm>
        </p:spPr>
        <p:txBody>
          <a:bodyPr rtlCol="0">
            <a:normAutofit/>
          </a:bodyPr>
          <a:lstStyle/>
          <a:p>
            <a:pPr fontAlgn="auto">
              <a:lnSpc>
                <a:spcPct val="150000"/>
              </a:lnSpc>
              <a:spcBef>
                <a:spcPts val="0"/>
              </a:spcBef>
              <a:spcAft>
                <a:spcPts val="0"/>
              </a:spcAft>
              <a:buFont typeface="Arial"/>
              <a:buAutoNum type="arabicPeriod"/>
              <a:defRPr/>
            </a:pPr>
            <a:r>
              <a:rPr lang="tr-TR" sz="2400" dirty="0" smtClean="0">
                <a:latin typeface="+mn-lt"/>
              </a:rPr>
              <a:t>Gençlik Değişimleri</a:t>
            </a:r>
          </a:p>
          <a:p>
            <a:pPr fontAlgn="auto">
              <a:lnSpc>
                <a:spcPct val="150000"/>
              </a:lnSpc>
              <a:spcBef>
                <a:spcPts val="0"/>
              </a:spcBef>
              <a:spcAft>
                <a:spcPts val="0"/>
              </a:spcAft>
              <a:buFont typeface="Arial"/>
              <a:buAutoNum type="arabicPeriod" startAt="2"/>
              <a:defRPr/>
            </a:pPr>
            <a:r>
              <a:rPr lang="tr-TR" sz="2400" dirty="0" smtClean="0">
                <a:latin typeface="+mn-lt"/>
              </a:rPr>
              <a:t>Avrupa Gönüllü Hizmeti</a:t>
            </a:r>
          </a:p>
          <a:p>
            <a:pPr fontAlgn="auto">
              <a:lnSpc>
                <a:spcPct val="150000"/>
              </a:lnSpc>
              <a:spcBef>
                <a:spcPts val="0"/>
              </a:spcBef>
              <a:spcAft>
                <a:spcPts val="0"/>
              </a:spcAft>
              <a:buFont typeface="Arial"/>
              <a:buAutoNum type="arabicPeriod" startAt="2"/>
              <a:defRPr/>
            </a:pPr>
            <a:r>
              <a:rPr lang="tr-TR" sz="2400" dirty="0" smtClean="0">
                <a:latin typeface="+mn-lt"/>
              </a:rPr>
              <a:t>Gençlik Çalışanlarının Hareketliliği</a:t>
            </a:r>
            <a:endParaRPr lang="tr-TR" sz="24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2710" y="548680"/>
            <a:ext cx="8325753" cy="5544616"/>
          </a:xfrm>
        </p:spPr>
        <p:txBody>
          <a:bodyPr>
            <a:normAutofit fontScale="85000" lnSpcReduction="20000"/>
          </a:bodyPr>
          <a:lstStyle/>
          <a:p>
            <a:pPr>
              <a:lnSpc>
                <a:spcPct val="150000"/>
              </a:lnSpc>
              <a:spcBef>
                <a:spcPts val="0"/>
              </a:spcBef>
              <a:buNone/>
            </a:pPr>
            <a:r>
              <a:rPr lang="tr-TR" b="1" dirty="0" smtClean="0">
                <a:solidFill>
                  <a:schemeClr val="tx1"/>
                </a:solidFill>
                <a:latin typeface="+mn-lt"/>
              </a:rPr>
              <a:t>Bireysel Fırsatlar</a:t>
            </a:r>
            <a:r>
              <a:rPr lang="tr-TR" sz="2000" dirty="0" smtClean="0">
                <a:solidFill>
                  <a:schemeClr val="tx1"/>
                </a:solidFill>
                <a:latin typeface="+mn-lt"/>
              </a:rPr>
              <a:t/>
            </a:r>
            <a:br>
              <a:rPr lang="tr-TR" sz="2000" dirty="0" smtClean="0">
                <a:solidFill>
                  <a:schemeClr val="tx1"/>
                </a:solidFill>
                <a:latin typeface="+mn-lt"/>
              </a:rPr>
            </a:br>
            <a:r>
              <a:rPr lang="tr-TR" sz="2000" dirty="0" smtClean="0">
                <a:solidFill>
                  <a:schemeClr val="tx1"/>
                </a:solidFill>
                <a:latin typeface="+mn-lt"/>
              </a:rPr>
              <a:t>Gençler yurt içinde ve yurtdışındaki eğitim faaliyetlerine katılabilir veya Avrupa Gönüllü Hizmeti yapabilirler. Başka grup ve kuruluşlarca hazırlanan projelere katılımcı olarak dahil olabilirler.</a:t>
            </a:r>
          </a:p>
          <a:p>
            <a:pPr>
              <a:lnSpc>
                <a:spcPct val="150000"/>
              </a:lnSpc>
              <a:spcBef>
                <a:spcPts val="0"/>
              </a:spcBef>
              <a:buNone/>
            </a:pPr>
            <a:endParaRPr lang="tr-TR" sz="2000" dirty="0" smtClean="0">
              <a:solidFill>
                <a:schemeClr val="tx1"/>
              </a:solidFill>
              <a:latin typeface="+mn-lt"/>
            </a:endParaRPr>
          </a:p>
          <a:p>
            <a:pPr>
              <a:lnSpc>
                <a:spcPct val="150000"/>
              </a:lnSpc>
              <a:spcBef>
                <a:spcPts val="0"/>
              </a:spcBef>
              <a:buNone/>
            </a:pPr>
            <a:r>
              <a:rPr lang="tr-TR" b="1" dirty="0" smtClean="0">
                <a:solidFill>
                  <a:schemeClr val="tx1"/>
                </a:solidFill>
                <a:latin typeface="+mn-lt"/>
              </a:rPr>
              <a:t>Gençlik Grupları için Fırsatlar</a:t>
            </a:r>
            <a:r>
              <a:rPr lang="tr-TR" dirty="0" smtClean="0">
                <a:solidFill>
                  <a:schemeClr val="tx1"/>
                </a:solidFill>
                <a:latin typeface="+mn-lt"/>
              </a:rPr>
              <a:t/>
            </a:r>
            <a:br>
              <a:rPr lang="tr-TR" dirty="0" smtClean="0">
                <a:solidFill>
                  <a:schemeClr val="tx1"/>
                </a:solidFill>
                <a:latin typeface="+mn-lt"/>
              </a:rPr>
            </a:br>
            <a:r>
              <a:rPr lang="tr-TR" sz="2000" dirty="0" smtClean="0">
                <a:solidFill>
                  <a:schemeClr val="tx1"/>
                </a:solidFill>
                <a:latin typeface="+mn-lt"/>
              </a:rPr>
              <a:t>Gençler bir kuruluşa üye değillerse ancak kendi projeni hazırlamak istiyorlarsa en az 4 genç bir araya gelerek, mümkün olduğunca cinsiyet dengeli bir grup kurarak da proje başvurusu yapabilirler.</a:t>
            </a:r>
          </a:p>
          <a:p>
            <a:pPr>
              <a:lnSpc>
                <a:spcPct val="150000"/>
              </a:lnSpc>
              <a:spcBef>
                <a:spcPts val="0"/>
              </a:spcBef>
              <a:buNone/>
            </a:pPr>
            <a:endParaRPr lang="tr-TR" sz="2000" dirty="0" smtClean="0">
              <a:solidFill>
                <a:schemeClr val="tx1"/>
              </a:solidFill>
              <a:latin typeface="+mn-lt"/>
            </a:endParaRPr>
          </a:p>
          <a:p>
            <a:pPr>
              <a:lnSpc>
                <a:spcPct val="150000"/>
              </a:lnSpc>
              <a:spcBef>
                <a:spcPts val="0"/>
              </a:spcBef>
              <a:buNone/>
            </a:pPr>
            <a:r>
              <a:rPr lang="tr-TR" b="1" dirty="0" smtClean="0">
                <a:solidFill>
                  <a:schemeClr val="tx1"/>
                </a:solidFill>
                <a:latin typeface="+mn-lt"/>
              </a:rPr>
              <a:t>Tüzel kişilikler (STK, Kamu ve sosyal sorumluluk alanında aktif kar</a:t>
            </a:r>
          </a:p>
          <a:p>
            <a:pPr>
              <a:lnSpc>
                <a:spcPct val="150000"/>
              </a:lnSpc>
              <a:spcBef>
                <a:spcPts val="0"/>
              </a:spcBef>
              <a:buNone/>
            </a:pPr>
            <a:r>
              <a:rPr lang="tr-TR" b="1" dirty="0" smtClean="0">
                <a:solidFill>
                  <a:schemeClr val="tx1"/>
                </a:solidFill>
                <a:latin typeface="+mn-lt"/>
              </a:rPr>
              <a:t>amacı güden kuruluşlar) için fırsatlar</a:t>
            </a:r>
            <a:r>
              <a:rPr lang="tr-TR" dirty="0" smtClean="0">
                <a:solidFill>
                  <a:schemeClr val="tx1"/>
                </a:solidFill>
                <a:latin typeface="+mn-lt"/>
              </a:rPr>
              <a:t/>
            </a:r>
            <a:br>
              <a:rPr lang="tr-TR" dirty="0" smtClean="0">
                <a:solidFill>
                  <a:schemeClr val="tx1"/>
                </a:solidFill>
                <a:latin typeface="+mn-lt"/>
              </a:rPr>
            </a:br>
            <a:r>
              <a:rPr lang="tr-TR" sz="2000" dirty="0" smtClean="0">
                <a:solidFill>
                  <a:schemeClr val="tx1"/>
                </a:solidFill>
                <a:latin typeface="+mn-lt"/>
              </a:rPr>
              <a:t>Tüm alt programlarda proje başvurusu sunabilirsiniz. Gençler, gençlik çalışanları, kuruluş temsilcileri veya bu alanda çalışan personelin hareketliliğini içeren her konuda proje başvurusu yapabilirler.</a:t>
            </a:r>
            <a:endParaRPr lang="tr-TR" sz="2000" dirty="0">
              <a:solidFill>
                <a:schemeClr val="tx1"/>
              </a:solidFill>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85800"/>
            <a:ext cx="8229600" cy="609600"/>
          </a:xfrm>
        </p:spPr>
        <p:txBody>
          <a:bodyPr rtlCol="0">
            <a:noAutofit/>
          </a:bodyPr>
          <a:lstStyle/>
          <a:p>
            <a:pPr algn="l" fontAlgn="auto">
              <a:spcAft>
                <a:spcPts val="0"/>
              </a:spcAft>
              <a:defRPr/>
            </a:pPr>
            <a:r>
              <a:rPr lang="tr-TR" sz="3600" dirty="0" smtClean="0">
                <a:latin typeface="+mn-lt"/>
              </a:rPr>
              <a:t>1. Gençlik Değişimleri (KA105)</a:t>
            </a:r>
            <a:endParaRPr lang="tr-TR" sz="36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4129337979"/>
              </p:ext>
            </p:extLst>
          </p:nvPr>
        </p:nvGraphicFramePr>
        <p:xfrm>
          <a:off x="152400" y="1452897"/>
          <a:ext cx="8777318" cy="4878938"/>
        </p:xfrm>
        <a:graphic>
          <a:graphicData uri="http://schemas.openxmlformats.org/drawingml/2006/table">
            <a:tbl>
              <a:tblPr firstRow="1" bandRow="1">
                <a:tableStyleId>{616DA210-FB5B-4158-B5E0-FEB733F419BA}</a:tableStyleId>
              </a:tblPr>
              <a:tblGrid>
                <a:gridCol w="4388659"/>
                <a:gridCol w="4388659"/>
              </a:tblGrid>
              <a:tr h="381986">
                <a:tc>
                  <a:txBody>
                    <a:bodyPr/>
                    <a:lstStyle/>
                    <a:p>
                      <a:r>
                        <a:rPr lang="tr-TR" sz="1800" b="1" dirty="0" smtClean="0">
                          <a:latin typeface="+mn-lt"/>
                          <a:cs typeface="Arial" panose="020B0604020202020204" pitchFamily="34" charset="0"/>
                        </a:rPr>
                        <a:t>Kimler</a:t>
                      </a:r>
                      <a:r>
                        <a:rPr lang="tr-TR" sz="1800" b="1" baseline="0" dirty="0" smtClean="0">
                          <a:latin typeface="+mn-lt"/>
                          <a:cs typeface="Arial" panose="020B0604020202020204" pitchFamily="34" charset="0"/>
                        </a:rPr>
                        <a:t> Katılımcı  Olabilir?</a:t>
                      </a:r>
                      <a:endParaRPr lang="tr-TR" sz="1800" b="1" dirty="0">
                        <a:solidFill>
                          <a:schemeClr val="tx1"/>
                        </a:solidFill>
                        <a:latin typeface="+mn-lt"/>
                        <a:cs typeface="Arial" panose="020B0604020202020204" pitchFamily="34" charset="0"/>
                      </a:endParaRPr>
                    </a:p>
                  </a:txBody>
                  <a:tcPr/>
                </a:tc>
                <a:tc>
                  <a:txBody>
                    <a:bodyPr/>
                    <a:lstStyle/>
                    <a:p>
                      <a:r>
                        <a:rPr lang="tr-TR" sz="1800" b="0" dirty="0" smtClean="0">
                          <a:latin typeface="+mn-lt"/>
                          <a:cs typeface="Arial" panose="020B0604020202020204" pitchFamily="34" charset="0"/>
                        </a:rPr>
                        <a:t>13-30 Yaş</a:t>
                      </a:r>
                      <a:endParaRPr lang="tr-TR" sz="1800" b="0" dirty="0">
                        <a:solidFill>
                          <a:schemeClr val="tx1"/>
                        </a:solidFill>
                        <a:latin typeface="+mn-lt"/>
                        <a:cs typeface="Arial" panose="020B0604020202020204" pitchFamily="34" charset="0"/>
                      </a:endParaRPr>
                    </a:p>
                  </a:txBody>
                  <a:tcPr/>
                </a:tc>
              </a:tr>
              <a:tr h="1094051">
                <a:tc>
                  <a:txBody>
                    <a:bodyPr/>
                    <a:lstStyle/>
                    <a:p>
                      <a:r>
                        <a:rPr lang="tr-TR" sz="1800" b="1" dirty="0" smtClean="0">
                          <a:latin typeface="+mn-lt"/>
                          <a:cs typeface="Arial" panose="020B0604020202020204" pitchFamily="34" charset="0"/>
                        </a:rPr>
                        <a:t>Ortaklık Kompozisyonu</a:t>
                      </a:r>
                      <a:endParaRPr lang="tr-TR" sz="1800" b="1" dirty="0">
                        <a:latin typeface="+mn-lt"/>
                        <a:cs typeface="Arial" panose="020B0604020202020204" pitchFamily="34" charset="0"/>
                      </a:endParaRPr>
                    </a:p>
                  </a:txBody>
                  <a:tcPr/>
                </a:tc>
                <a:tc>
                  <a:txBody>
                    <a:bodyPr/>
                    <a:lstStyle/>
                    <a:p>
                      <a:r>
                        <a:rPr lang="tr-TR" sz="1800" b="1" baseline="0" dirty="0" smtClean="0">
                          <a:solidFill>
                            <a:srgbClr val="D5384B"/>
                          </a:solidFill>
                          <a:latin typeface="+mn-lt"/>
                          <a:cs typeface="Arial" panose="020B0604020202020204" pitchFamily="34" charset="0"/>
                        </a:rPr>
                        <a:t>En az 2 ortaklı yapı</a:t>
                      </a:r>
                    </a:p>
                    <a:p>
                      <a:pPr marL="0" marR="0" indent="0" algn="l" defTabSz="457200" rtl="0" eaLnBrk="1" fontAlgn="auto" latinLnBrk="0" hangingPunct="1">
                        <a:lnSpc>
                          <a:spcPct val="100000"/>
                        </a:lnSpc>
                        <a:spcBef>
                          <a:spcPts val="0"/>
                        </a:spcBef>
                        <a:spcAft>
                          <a:spcPts val="0"/>
                        </a:spcAft>
                        <a:buClrTx/>
                        <a:buSzTx/>
                        <a:buFontTx/>
                        <a:buNone/>
                        <a:tabLst/>
                        <a:defRPr/>
                      </a:pPr>
                      <a:r>
                        <a:rPr lang="tr-TR" sz="1800" dirty="0" smtClean="0">
                          <a:latin typeface="+mn-lt"/>
                          <a:cs typeface="Arial" panose="020B0604020202020204" pitchFamily="34" charset="0"/>
                        </a:rPr>
                        <a:t>Program Ülkeleri (28 AB üyesi ülke,</a:t>
                      </a:r>
                      <a:r>
                        <a:rPr lang="tr-TR" sz="1800" baseline="0" dirty="0" smtClean="0">
                          <a:latin typeface="+mn-lt"/>
                          <a:cs typeface="Arial" panose="020B0604020202020204" pitchFamily="34" charset="0"/>
                        </a:rPr>
                        <a:t> EFTA ülkeleri, Makedonya ve Türkiye ) ve Ortak Ülkeler</a:t>
                      </a:r>
                    </a:p>
                  </a:txBody>
                  <a:tcPr>
                    <a:lnB w="12700" cap="flat" cmpd="sng" algn="ctr">
                      <a:solidFill>
                        <a:schemeClr val="tx1"/>
                      </a:solidFill>
                      <a:prstDash val="solid"/>
                      <a:round/>
                      <a:headEnd type="none" w="med" len="med"/>
                      <a:tailEnd type="none" w="med" len="med"/>
                    </a:lnB>
                  </a:tcPr>
                </a:tc>
              </a:tr>
              <a:tr h="1691281">
                <a:tc>
                  <a:txBody>
                    <a:bodyPr/>
                    <a:lstStyle/>
                    <a:p>
                      <a:r>
                        <a:rPr lang="tr-TR" sz="1800" b="1" dirty="0" smtClean="0">
                          <a:latin typeface="+mn-lt"/>
                          <a:cs typeface="Arial" panose="020B0604020202020204" pitchFamily="34" charset="0"/>
                        </a:rPr>
                        <a:t>Kimler</a:t>
                      </a:r>
                      <a:r>
                        <a:rPr lang="tr-TR" sz="1800" b="1" baseline="0" dirty="0" smtClean="0">
                          <a:latin typeface="+mn-lt"/>
                          <a:cs typeface="Arial" panose="020B0604020202020204" pitchFamily="34" charset="0"/>
                        </a:rPr>
                        <a:t> Başvuruda Bulunur?</a:t>
                      </a:r>
                      <a:endParaRPr lang="tr-TR" sz="1800" b="1" dirty="0">
                        <a:latin typeface="+mn-lt"/>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1800" u="none" strike="noStrike" kern="1200" cap="none" spc="0" normalizeH="0" baseline="0" noProof="0" dirty="0" smtClean="0">
                          <a:ln>
                            <a:noFill/>
                          </a:ln>
                          <a:effectLst/>
                          <a:uLnTx/>
                          <a:uFillTx/>
                          <a:latin typeface="+mn-lt"/>
                          <a:cs typeface="Arial" panose="020B0604020202020204" pitchFamily="34" charset="0"/>
                        </a:rPr>
                        <a:t>Program üyesi ülkelerde ve ortak ülkelerde yer alan tüm grup/kuruluşlar (STK, Kamu kuruluşu veya  ticari sosyal sorumluluk alanında aktif özel şirket) ortak olabilir ve başvurabilir. Resmi olmayan gençlik grupları başvuru yapabilir.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781">
                <a:tc>
                  <a:txBody>
                    <a:bodyPr/>
                    <a:lstStyle/>
                    <a:p>
                      <a:r>
                        <a:rPr lang="tr-TR" altLang="tr-TR" sz="1800" b="1" dirty="0" smtClean="0">
                          <a:solidFill>
                            <a:schemeClr val="tx1"/>
                          </a:solidFill>
                        </a:rPr>
                        <a:t>Proje nerede gerçekleşir? </a:t>
                      </a:r>
                      <a:endParaRPr lang="tr-TR" sz="1800" b="1" dirty="0">
                        <a:solidFill>
                          <a:schemeClr val="tx1"/>
                        </a:solidFill>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tr-TR" altLang="tr-TR" sz="1800" dirty="0" smtClean="0">
                          <a:solidFill>
                            <a:schemeClr val="tx1"/>
                          </a:solidFill>
                        </a:rPr>
                        <a:t>Ortaklardan birinin ülkesinde</a:t>
                      </a:r>
                      <a:endParaRPr kumimoji="0" lang="tr-TR" sz="1800" u="none" strike="noStrike" kern="1200" cap="none" spc="0" normalizeH="0" baseline="0" noProof="0" dirty="0" smtClean="0">
                        <a:ln>
                          <a:noFill/>
                        </a:ln>
                        <a:solidFill>
                          <a:schemeClr val="tx1"/>
                        </a:solidFill>
                        <a:effectLst/>
                        <a:uLnTx/>
                        <a:uFillTx/>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r h="381986">
                <a:tc>
                  <a:txBody>
                    <a:bodyPr/>
                    <a:lstStyle/>
                    <a:p>
                      <a:r>
                        <a:rPr lang="tr-TR" sz="1800" b="1" dirty="0" smtClean="0">
                          <a:latin typeface="+mn-lt"/>
                          <a:cs typeface="Arial" panose="020B0604020202020204" pitchFamily="34" charset="0"/>
                        </a:rPr>
                        <a:t>Proje</a:t>
                      </a:r>
                      <a:r>
                        <a:rPr lang="tr-TR" sz="1800" b="1" baseline="0" dirty="0" smtClean="0">
                          <a:latin typeface="+mn-lt"/>
                          <a:cs typeface="Arial" panose="020B0604020202020204" pitchFamily="34" charset="0"/>
                        </a:rPr>
                        <a:t> Süresi </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3-24 ay</a:t>
                      </a:r>
                      <a:endParaRPr lang="tr-TR" sz="1800" dirty="0">
                        <a:latin typeface="+mn-lt"/>
                        <a:cs typeface="Arial" panose="020B0604020202020204" pitchFamily="34" charset="0"/>
                      </a:endParaRPr>
                    </a:p>
                  </a:txBody>
                  <a:tcPr/>
                </a:tc>
              </a:tr>
              <a:tr h="362600">
                <a:tc>
                  <a:txBody>
                    <a:bodyPr/>
                    <a:lstStyle/>
                    <a:p>
                      <a:r>
                        <a:rPr lang="tr-TR" sz="1800" b="1" dirty="0" smtClean="0">
                          <a:latin typeface="+mn-lt"/>
                          <a:cs typeface="Arial" panose="020B0604020202020204" pitchFamily="34" charset="0"/>
                        </a:rPr>
                        <a:t>Aktivite Süresi</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5-21 gün</a:t>
                      </a:r>
                      <a:endParaRPr lang="tr-TR" sz="1800" dirty="0">
                        <a:latin typeface="+mn-lt"/>
                        <a:cs typeface="Arial" panose="020B0604020202020204" pitchFamily="34" charset="0"/>
                      </a:endParaRPr>
                    </a:p>
                  </a:txBody>
                  <a:tcPr/>
                </a:tc>
              </a:tr>
              <a:tr h="399345">
                <a:tc>
                  <a:txBody>
                    <a:bodyPr/>
                    <a:lstStyle/>
                    <a:p>
                      <a:r>
                        <a:rPr lang="tr-TR" sz="1800" b="1" dirty="0" smtClean="0">
                          <a:latin typeface="+mn-lt"/>
                          <a:cs typeface="Arial" panose="020B0604020202020204" pitchFamily="34" charset="0"/>
                        </a:rPr>
                        <a:t>Son Başvuru Tarihi</a:t>
                      </a:r>
                      <a:endParaRPr lang="tr-TR" sz="1800" b="1" dirty="0">
                        <a:latin typeface="+mn-lt"/>
                        <a:cs typeface="Arial" panose="020B0604020202020204" pitchFamily="34" charset="0"/>
                      </a:endParaRPr>
                    </a:p>
                  </a:txBody>
                  <a:tcPr/>
                </a:tc>
                <a:tc>
                  <a:txBody>
                    <a:bodyPr/>
                    <a:lstStyle/>
                    <a:p>
                      <a:r>
                        <a:rPr lang="tr-TR" sz="1800" b="1" baseline="0" dirty="0" smtClean="0">
                          <a:solidFill>
                            <a:srgbClr val="FF0000"/>
                          </a:solidFill>
                          <a:latin typeface="+mn-lt"/>
                          <a:cs typeface="Arial" panose="020B0604020202020204" pitchFamily="34" charset="0"/>
                        </a:rPr>
                        <a:t>5 Şubat,</a:t>
                      </a:r>
                      <a:r>
                        <a:rPr lang="tr-TR" sz="1800" b="1" dirty="0" smtClean="0">
                          <a:solidFill>
                            <a:srgbClr val="FF0000"/>
                          </a:solidFill>
                          <a:latin typeface="+mn-lt"/>
                          <a:cs typeface="Arial" panose="020B0604020202020204" pitchFamily="34" charset="0"/>
                        </a:rPr>
                        <a:t> 30 Nisan,</a:t>
                      </a:r>
                      <a:r>
                        <a:rPr lang="tr-TR" sz="1800" b="1" baseline="0" dirty="0" smtClean="0">
                          <a:solidFill>
                            <a:srgbClr val="FF0000"/>
                          </a:solidFill>
                          <a:latin typeface="+mn-lt"/>
                          <a:cs typeface="Arial" panose="020B0604020202020204" pitchFamily="34" charset="0"/>
                        </a:rPr>
                        <a:t> 1 Ekim 2019</a:t>
                      </a:r>
                    </a:p>
                  </a:txBody>
                  <a:tcPr/>
                </a:tc>
              </a:tr>
            </a:tbl>
          </a:graphicData>
        </a:graphic>
      </p:graphicFrame>
      <p:sp>
        <p:nvSpPr>
          <p:cNvPr id="4" name="Slayt Numarası Yer Tutucusu 3"/>
          <p:cNvSpPr>
            <a:spLocks noGrp="1"/>
          </p:cNvSpPr>
          <p:nvPr>
            <p:ph type="sldNum" sz="quarter" idx="12"/>
          </p:nvPr>
        </p:nvSpPr>
        <p:spPr/>
        <p:txBody>
          <a:bodyPr/>
          <a:lstStyle/>
          <a:p>
            <a:pPr>
              <a:defRPr/>
            </a:pPr>
            <a:fld id="{6E523EF4-24D5-4F35-A7E3-7C43414A96EC}"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280" y="436563"/>
            <a:ext cx="8041440" cy="760189"/>
          </a:xfrm>
        </p:spPr>
        <p:txBody>
          <a:bodyPr/>
          <a:lstStyle/>
          <a:p>
            <a:pPr algn="ctr"/>
            <a:r>
              <a:rPr lang="tr-TR" altLang="tr-TR" sz="3600" dirty="0" smtClean="0">
                <a:latin typeface="+mn-lt"/>
              </a:rPr>
              <a:t>Faaliyet ve Kapsamı</a:t>
            </a:r>
            <a:endParaRPr lang="tr-TR" sz="3600" dirty="0">
              <a:latin typeface="+mn-lt"/>
            </a:endParaRPr>
          </a:p>
        </p:txBody>
      </p:sp>
      <p:sp>
        <p:nvSpPr>
          <p:cNvPr id="3" name="2 Dikdörtgen"/>
          <p:cNvSpPr/>
          <p:nvPr/>
        </p:nvSpPr>
        <p:spPr>
          <a:xfrm>
            <a:off x="363120" y="1226809"/>
            <a:ext cx="8385344" cy="5016758"/>
          </a:xfrm>
          <a:prstGeom prst="rect">
            <a:avLst/>
          </a:prstGeom>
        </p:spPr>
        <p:txBody>
          <a:bodyPr wrap="square">
            <a:spAutoFit/>
          </a:bodyPr>
          <a:lstStyle/>
          <a:p>
            <a:pPr marL="342900" indent="-342900" algn="just">
              <a:buFont typeface="Arial" pitchFamily="34" charset="0"/>
              <a:buChar char="•"/>
            </a:pPr>
            <a:r>
              <a:rPr lang="tr-TR" altLang="tr-TR" sz="2000" dirty="0" smtClean="0">
                <a:latin typeface="+mn-lt"/>
              </a:rPr>
              <a:t>Gruplar, karşılıklı </a:t>
            </a:r>
            <a:r>
              <a:rPr lang="tr-TR" altLang="tr-TR" sz="2000" b="1" dirty="0" smtClean="0">
                <a:latin typeface="+mn-lt"/>
              </a:rPr>
              <a:t>ilgi duyulan bir konu</a:t>
            </a:r>
            <a:r>
              <a:rPr lang="tr-TR" altLang="tr-TR" sz="2000" dirty="0" smtClean="0">
                <a:latin typeface="+mn-lt"/>
              </a:rPr>
              <a:t> etrafında Gençlik Değişimini birlikte planlarlar.</a:t>
            </a:r>
          </a:p>
          <a:p>
            <a:pPr marL="342900" indent="-342900" algn="just">
              <a:buFont typeface="Arial" pitchFamily="34" charset="0"/>
              <a:buChar char="•"/>
            </a:pPr>
            <a:endParaRPr lang="tr-TR" altLang="tr-TR" sz="2000" dirty="0" smtClean="0">
              <a:latin typeface="+mn-lt"/>
            </a:endParaRPr>
          </a:p>
          <a:p>
            <a:pPr marL="342900" indent="-342900" algn="just">
              <a:buFont typeface="Arial" pitchFamily="34" charset="0"/>
              <a:buChar char="•"/>
            </a:pPr>
            <a:r>
              <a:rPr lang="tr-TR" altLang="tr-TR" sz="2000" dirty="0" smtClean="0">
                <a:latin typeface="+mn-lt"/>
              </a:rPr>
              <a:t>Gençler bu Eylem ile yurt dışındaki projelere katılabildikleri gibi yurt içinde de uluslararası projeler yapabilirler.</a:t>
            </a:r>
          </a:p>
          <a:p>
            <a:pPr marL="342900" indent="-342900" algn="just">
              <a:buFont typeface="Arial" pitchFamily="34" charset="0"/>
              <a:buChar char="•"/>
            </a:pPr>
            <a:endParaRPr lang="tr-TR" altLang="tr-TR" sz="2000" dirty="0" smtClean="0">
              <a:latin typeface="+mn-lt"/>
            </a:endParaRPr>
          </a:p>
          <a:p>
            <a:pPr marL="342900" indent="-342900" algn="just">
              <a:buFont typeface="Arial" pitchFamily="34" charset="0"/>
              <a:buChar char="•"/>
            </a:pPr>
            <a:r>
              <a:rPr lang="tr-TR" altLang="tr-TR" sz="2000" dirty="0" smtClean="0">
                <a:latin typeface="+mn-lt"/>
              </a:rPr>
              <a:t>Bir Gençlik Değişimine katılmak için yabancı dilin çok iyi seviyede olması gerekmez.</a:t>
            </a:r>
          </a:p>
          <a:p>
            <a:pPr marL="342900" indent="-342900" algn="just">
              <a:buFont typeface="Arial" pitchFamily="34" charset="0"/>
              <a:buChar char="•"/>
            </a:pPr>
            <a:endParaRPr lang="tr-TR" altLang="tr-TR" sz="2000" dirty="0" smtClean="0">
              <a:latin typeface="+mn-lt"/>
            </a:endParaRPr>
          </a:p>
          <a:p>
            <a:pPr marL="342900" indent="-342900" algn="just">
              <a:buFont typeface="Arial" pitchFamily="34" charset="0"/>
              <a:buChar char="•"/>
            </a:pPr>
            <a:r>
              <a:rPr lang="tr-TR" altLang="tr-TR" sz="2000" dirty="0" smtClean="0">
                <a:latin typeface="+mn-lt"/>
                <a:ea typeface="ＭＳ Ｐゴシック" pitchFamily="34" charset="-128"/>
              </a:rPr>
              <a:t>Grup liderleri hariç </a:t>
            </a:r>
            <a:r>
              <a:rPr lang="tr-TR" altLang="tr-TR" sz="2000" b="1" dirty="0" smtClean="0">
                <a:latin typeface="+mn-lt"/>
                <a:ea typeface="ＭＳ Ｐゴシック" pitchFamily="34" charset="-128"/>
              </a:rPr>
              <a:t>en az 16 ve en fazla 60 katılımcı </a:t>
            </a:r>
            <a:r>
              <a:rPr lang="tr-TR" altLang="tr-TR" sz="2000" dirty="0" smtClean="0">
                <a:latin typeface="+mn-lt"/>
                <a:ea typeface="ＭＳ Ｐゴシック" pitchFamily="34" charset="-128"/>
              </a:rPr>
              <a:t>ile gerçekleştirilir.</a:t>
            </a:r>
          </a:p>
          <a:p>
            <a:pPr marL="342900" indent="-342900" algn="just">
              <a:buFont typeface="Arial" pitchFamily="34" charset="0"/>
              <a:buChar char="•"/>
            </a:pPr>
            <a:endParaRPr lang="tr-TR" altLang="tr-TR" sz="2000" dirty="0" smtClean="0">
              <a:latin typeface="+mn-lt"/>
              <a:ea typeface="ＭＳ Ｐゴシック" pitchFamily="34" charset="-128"/>
            </a:endParaRPr>
          </a:p>
          <a:p>
            <a:pPr marL="342900" indent="-342900" algn="just">
              <a:buFont typeface="Arial" pitchFamily="34" charset="0"/>
              <a:buChar char="•"/>
            </a:pPr>
            <a:r>
              <a:rPr lang="tr-TR" altLang="tr-TR" sz="2000" dirty="0" smtClean="0">
                <a:latin typeface="+mn-lt"/>
                <a:ea typeface="ＭＳ Ｐゴシック" pitchFamily="34" charset="-128"/>
              </a:rPr>
              <a:t>Grup liderleri hariç </a:t>
            </a:r>
            <a:r>
              <a:rPr lang="tr-TR" altLang="tr-TR" sz="2000" b="1" dirty="0" smtClean="0">
                <a:latin typeface="+mn-lt"/>
                <a:ea typeface="ＭＳ Ｐゴシック" pitchFamily="34" charset="-128"/>
              </a:rPr>
              <a:t>her grupta en az 4 katılımcı </a:t>
            </a:r>
            <a:r>
              <a:rPr lang="tr-TR" altLang="tr-TR" sz="2000" dirty="0" smtClean="0">
                <a:latin typeface="+mn-lt"/>
                <a:ea typeface="ＭＳ Ｐゴシック" pitchFamily="34" charset="-128"/>
              </a:rPr>
              <a:t>olmalıdır.</a:t>
            </a:r>
          </a:p>
          <a:p>
            <a:pPr marL="342900" indent="-342900" algn="just">
              <a:buFont typeface="Arial" pitchFamily="34" charset="0"/>
              <a:buChar char="•"/>
            </a:pPr>
            <a:endParaRPr lang="tr-TR" altLang="tr-TR" sz="2000" dirty="0" smtClean="0">
              <a:latin typeface="+mn-lt"/>
              <a:ea typeface="ＭＳ Ｐゴシック" pitchFamily="34" charset="-128"/>
            </a:endParaRPr>
          </a:p>
          <a:p>
            <a:pPr marL="342900" indent="-342900" algn="just">
              <a:buFont typeface="Arial" pitchFamily="34" charset="0"/>
              <a:buChar char="•"/>
            </a:pPr>
            <a:r>
              <a:rPr lang="tr-TR" altLang="tr-TR" sz="2000" b="1" dirty="0" smtClean="0">
                <a:latin typeface="+mn-lt"/>
                <a:ea typeface="ＭＳ Ｐゴシック" pitchFamily="34" charset="-128"/>
              </a:rPr>
              <a:t>Ön hazırlık ziyareti </a:t>
            </a:r>
            <a:r>
              <a:rPr lang="tr-TR" altLang="tr-TR" sz="2000" dirty="0" smtClean="0">
                <a:latin typeface="+mn-lt"/>
                <a:ea typeface="ＭＳ Ｐゴシック" pitchFamily="34" charset="-128"/>
              </a:rPr>
              <a:t>ön görülüyor ise seyahat günleri hariç </a:t>
            </a:r>
            <a:r>
              <a:rPr lang="tr-TR" altLang="tr-TR" sz="2000" b="1" dirty="0" smtClean="0">
                <a:latin typeface="+mn-lt"/>
                <a:ea typeface="ＭＳ Ｐゴシック" pitchFamily="34" charset="-128"/>
              </a:rPr>
              <a:t>en fazla iki gün</a:t>
            </a:r>
            <a:r>
              <a:rPr lang="tr-TR" altLang="tr-TR" sz="2000" dirty="0" smtClean="0">
                <a:latin typeface="+mn-lt"/>
                <a:ea typeface="ＭＳ Ｐゴシック" pitchFamily="34" charset="-128"/>
              </a:rPr>
              <a:t>, grup başına </a:t>
            </a:r>
            <a:r>
              <a:rPr lang="tr-TR" altLang="tr-TR" sz="2000" b="1" dirty="0" smtClean="0">
                <a:latin typeface="+mn-lt"/>
                <a:ea typeface="ＭＳ Ｐゴシック" pitchFamily="34" charset="-128"/>
              </a:rPr>
              <a:t>en fazla bir katılımcı </a:t>
            </a:r>
            <a:r>
              <a:rPr lang="tr-TR" altLang="tr-TR" sz="2000" dirty="0" smtClean="0">
                <a:latin typeface="+mn-lt"/>
                <a:ea typeface="ＭＳ Ｐゴシック" pitchFamily="34" charset="-128"/>
              </a:rPr>
              <a:t>ile yapılabilir (istisna olarak biri genç olmak şartıyla iki katılımcı da olabilir).</a:t>
            </a:r>
          </a:p>
        </p:txBody>
      </p:sp>
      <p:sp>
        <p:nvSpPr>
          <p:cNvPr id="4" name="Slayt Numarası Yer Tutucusu 3"/>
          <p:cNvSpPr>
            <a:spLocks noGrp="1"/>
          </p:cNvSpPr>
          <p:nvPr>
            <p:ph type="sldNum" sz="quarter" idx="12"/>
          </p:nvPr>
        </p:nvSpPr>
        <p:spPr/>
        <p:txBody>
          <a:bodyPr/>
          <a:lstStyle/>
          <a:p>
            <a:pPr>
              <a:defRPr/>
            </a:pPr>
            <a:fld id="{6E523EF4-24D5-4F35-A7E3-7C43414A96EC}"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77739"/>
            <a:ext cx="8041440" cy="976213"/>
          </a:xfrm>
        </p:spPr>
        <p:txBody>
          <a:bodyPr rtlCol="0">
            <a:noAutofit/>
          </a:bodyPr>
          <a:lstStyle/>
          <a:p>
            <a:pPr algn="l" fontAlgn="auto">
              <a:spcAft>
                <a:spcPts val="0"/>
              </a:spcAft>
              <a:defRPr/>
            </a:pPr>
            <a:r>
              <a:rPr lang="tr-TR" sz="3600" dirty="0" smtClean="0">
                <a:latin typeface="+mn-lt"/>
              </a:rPr>
              <a:t>2. Avrupa Gönüllü Hizmeti (KA105)</a:t>
            </a:r>
            <a:endParaRPr lang="tr-TR" sz="36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041179613"/>
              </p:ext>
            </p:extLst>
          </p:nvPr>
        </p:nvGraphicFramePr>
        <p:xfrm>
          <a:off x="152400" y="1643050"/>
          <a:ext cx="8705880" cy="4326085"/>
        </p:xfrm>
        <a:graphic>
          <a:graphicData uri="http://schemas.openxmlformats.org/drawingml/2006/table">
            <a:tbl>
              <a:tblPr firstRow="1" bandRow="1">
                <a:tableStyleId>{616DA210-FB5B-4158-B5E0-FEB733F419BA}</a:tableStyleId>
              </a:tblPr>
              <a:tblGrid>
                <a:gridCol w="4352940"/>
                <a:gridCol w="4352940"/>
              </a:tblGrid>
              <a:tr h="414326">
                <a:tc>
                  <a:txBody>
                    <a:bodyPr/>
                    <a:lstStyle/>
                    <a:p>
                      <a:r>
                        <a:rPr lang="tr-TR" sz="1800" b="0" dirty="0" smtClean="0">
                          <a:latin typeface="+mn-lt"/>
                          <a:cs typeface="Arial" panose="020B0604020202020204" pitchFamily="34" charset="0"/>
                        </a:rPr>
                        <a:t>Kimler</a:t>
                      </a:r>
                      <a:r>
                        <a:rPr lang="tr-TR" sz="1800" b="0" baseline="0" dirty="0" smtClean="0">
                          <a:latin typeface="+mn-lt"/>
                          <a:cs typeface="Arial" panose="020B0604020202020204" pitchFamily="34" charset="0"/>
                        </a:rPr>
                        <a:t> Katılımcı  Olabilir</a:t>
                      </a:r>
                      <a:endParaRPr lang="tr-TR" sz="1800" b="0" dirty="0">
                        <a:solidFill>
                          <a:schemeClr val="tx1"/>
                        </a:solidFill>
                        <a:latin typeface="+mn-lt"/>
                        <a:cs typeface="Arial" panose="020B0604020202020204" pitchFamily="34" charset="0"/>
                      </a:endParaRPr>
                    </a:p>
                  </a:txBody>
                  <a:tcPr/>
                </a:tc>
                <a:tc>
                  <a:txBody>
                    <a:bodyPr/>
                    <a:lstStyle/>
                    <a:p>
                      <a:r>
                        <a:rPr lang="tr-TR" sz="1800" b="0" dirty="0" smtClean="0">
                          <a:latin typeface="+mn-lt"/>
                          <a:cs typeface="Arial" panose="020B0604020202020204" pitchFamily="34" charset="0"/>
                        </a:rPr>
                        <a:t>17-30 Yaş</a:t>
                      </a:r>
                      <a:endParaRPr lang="tr-TR" sz="1800" b="0" dirty="0">
                        <a:solidFill>
                          <a:schemeClr val="tx1"/>
                        </a:solidFill>
                        <a:latin typeface="+mn-lt"/>
                        <a:cs typeface="Arial" panose="020B0604020202020204" pitchFamily="34" charset="0"/>
                      </a:endParaRPr>
                    </a:p>
                  </a:txBody>
                  <a:tcPr/>
                </a:tc>
              </a:tr>
              <a:tr h="894324">
                <a:tc>
                  <a:txBody>
                    <a:bodyPr/>
                    <a:lstStyle/>
                    <a:p>
                      <a:r>
                        <a:rPr lang="tr-TR" sz="1800" dirty="0" smtClean="0">
                          <a:latin typeface="+mn-lt"/>
                          <a:cs typeface="Arial" panose="020B0604020202020204" pitchFamily="34" charset="0"/>
                        </a:rPr>
                        <a:t>Ortaklık Kompozisyonu</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Program Ülkeleri (28 AB üyesi ülke,</a:t>
                      </a:r>
                      <a:r>
                        <a:rPr lang="tr-TR" sz="1800" baseline="0" dirty="0" smtClean="0">
                          <a:latin typeface="+mn-lt"/>
                          <a:cs typeface="Arial" panose="020B0604020202020204" pitchFamily="34" charset="0"/>
                        </a:rPr>
                        <a:t> EFTA ülkeleri, Makedonya ve Türkiye ) ve Ortak Ülkeler</a:t>
                      </a:r>
                    </a:p>
                  </a:txBody>
                  <a:tcPr/>
                </a:tc>
              </a:tr>
              <a:tr h="1500198">
                <a:tc>
                  <a:txBody>
                    <a:bodyPr/>
                    <a:lstStyle/>
                    <a:p>
                      <a:r>
                        <a:rPr lang="tr-TR" sz="1800" dirty="0" smtClean="0">
                          <a:latin typeface="+mn-lt"/>
                          <a:cs typeface="Arial" panose="020B0604020202020204" pitchFamily="34" charset="0"/>
                        </a:rPr>
                        <a:t>Kimler</a:t>
                      </a:r>
                      <a:r>
                        <a:rPr lang="tr-TR" sz="1800" baseline="0" dirty="0" smtClean="0">
                          <a:latin typeface="+mn-lt"/>
                          <a:cs typeface="Arial" panose="020B0604020202020204" pitchFamily="34" charset="0"/>
                        </a:rPr>
                        <a:t> Başvuruda Bulunur</a:t>
                      </a:r>
                      <a:endParaRPr lang="tr-TR" sz="1800" b="1"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smtClean="0">
                          <a:latin typeface="+mn-lt"/>
                          <a:cs typeface="Arial" panose="020B0604020202020204" pitchFamily="34" charset="0"/>
                        </a:rPr>
                        <a:t>Program üyesi ve ortak ülkelerde yer alan tüm kuruluşlar (STK, kamu, Avrupa Gençlik STK’ları, Sosyal sorumuluk konusunda aktif şirketler) AGH projelerine başvurabilir. </a:t>
                      </a:r>
                      <a:r>
                        <a:rPr lang="tr-TR" sz="1800" b="1" dirty="0" smtClean="0">
                          <a:latin typeface="+mn-lt"/>
                          <a:cs typeface="Arial" panose="020B0604020202020204" pitchFamily="34" charset="0"/>
                        </a:rPr>
                        <a:t>Öncelikle akreditasyon alınmalıdır.</a:t>
                      </a:r>
                    </a:p>
                  </a:txBody>
                  <a:tcPr/>
                </a:tc>
              </a:tr>
              <a:tr h="442922">
                <a:tc>
                  <a:txBody>
                    <a:bodyPr/>
                    <a:lstStyle/>
                    <a:p>
                      <a:r>
                        <a:rPr lang="tr-TR" sz="1800" dirty="0" smtClean="0">
                          <a:latin typeface="+mn-lt"/>
                          <a:cs typeface="Arial" panose="020B0604020202020204" pitchFamily="34" charset="0"/>
                        </a:rPr>
                        <a:t>Proje</a:t>
                      </a:r>
                      <a:r>
                        <a:rPr lang="tr-TR" sz="1800" baseline="0" dirty="0" smtClean="0">
                          <a:latin typeface="+mn-lt"/>
                          <a:cs typeface="Arial" panose="020B0604020202020204" pitchFamily="34" charset="0"/>
                        </a:rPr>
                        <a:t> Süresi </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3-24 Ay</a:t>
                      </a:r>
                      <a:endParaRPr lang="tr-TR" sz="1800" dirty="0">
                        <a:latin typeface="+mn-lt"/>
                        <a:cs typeface="Arial" panose="020B0604020202020204" pitchFamily="34" charset="0"/>
                      </a:endParaRPr>
                    </a:p>
                  </a:txBody>
                  <a:tcPr/>
                </a:tc>
              </a:tr>
              <a:tr h="428628">
                <a:tc>
                  <a:txBody>
                    <a:bodyPr/>
                    <a:lstStyle/>
                    <a:p>
                      <a:r>
                        <a:rPr lang="tr-TR" sz="1800" dirty="0" smtClean="0">
                          <a:latin typeface="+mn-lt"/>
                          <a:cs typeface="Arial" panose="020B0604020202020204" pitchFamily="34" charset="0"/>
                        </a:rPr>
                        <a:t>Aktivite Süresi</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2-</a:t>
                      </a:r>
                      <a:r>
                        <a:rPr lang="tr-TR" sz="1800" baseline="0" dirty="0" smtClean="0">
                          <a:latin typeface="+mn-lt"/>
                          <a:cs typeface="Arial" panose="020B0604020202020204" pitchFamily="34" charset="0"/>
                        </a:rPr>
                        <a:t> 12 Ay </a:t>
                      </a:r>
                      <a:endParaRPr lang="tr-TR" sz="1800" dirty="0">
                        <a:latin typeface="+mn-lt"/>
                        <a:cs typeface="Arial" panose="020B0604020202020204" pitchFamily="34" charset="0"/>
                      </a:endParaRPr>
                    </a:p>
                  </a:txBody>
                  <a:tcPr/>
                </a:tc>
              </a:tr>
              <a:tr h="388449">
                <a:tc>
                  <a:txBody>
                    <a:bodyPr/>
                    <a:lstStyle/>
                    <a:p>
                      <a:r>
                        <a:rPr lang="tr-TR" sz="1800" dirty="0" smtClean="0">
                          <a:latin typeface="+mn-lt"/>
                          <a:cs typeface="Arial" panose="020B0604020202020204" pitchFamily="34" charset="0"/>
                        </a:rPr>
                        <a:t>Son Başvuru Tarihi</a:t>
                      </a:r>
                      <a:endParaRPr lang="tr-TR" sz="1800" b="1" dirty="0">
                        <a:latin typeface="+mn-lt"/>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800" b="1" baseline="0" dirty="0" smtClean="0">
                          <a:solidFill>
                            <a:srgbClr val="FF0000"/>
                          </a:solidFill>
                          <a:latin typeface="+mn-lt"/>
                          <a:cs typeface="Arial" panose="020B0604020202020204" pitchFamily="34" charset="0"/>
                        </a:rPr>
                        <a:t>5 Şubat,</a:t>
                      </a:r>
                      <a:r>
                        <a:rPr lang="tr-TR" sz="1800" b="1" dirty="0" smtClean="0">
                          <a:solidFill>
                            <a:srgbClr val="FF0000"/>
                          </a:solidFill>
                          <a:latin typeface="+mn-lt"/>
                          <a:cs typeface="Arial" panose="020B0604020202020204" pitchFamily="34" charset="0"/>
                        </a:rPr>
                        <a:t> 30 Nisan,</a:t>
                      </a:r>
                      <a:r>
                        <a:rPr lang="tr-TR" sz="1800" b="1" baseline="0" dirty="0" smtClean="0">
                          <a:solidFill>
                            <a:srgbClr val="FF0000"/>
                          </a:solidFill>
                          <a:latin typeface="+mn-lt"/>
                          <a:cs typeface="Arial" panose="020B0604020202020204" pitchFamily="34" charset="0"/>
                        </a:rPr>
                        <a:t> 1 Ekim 2019</a:t>
                      </a:r>
                    </a:p>
                  </a:txBody>
                  <a:tcPr/>
                </a:tc>
              </a:tr>
            </a:tbl>
          </a:graphicData>
        </a:graphic>
      </p:graphicFrame>
      <p:sp>
        <p:nvSpPr>
          <p:cNvPr id="4" name="Slayt Numarası Yer Tutucusu 3"/>
          <p:cNvSpPr>
            <a:spLocks noGrp="1"/>
          </p:cNvSpPr>
          <p:nvPr>
            <p:ph type="sldNum" sz="quarter" idx="12"/>
          </p:nvPr>
        </p:nvSpPr>
        <p:spPr/>
        <p:txBody>
          <a:bodyPr/>
          <a:lstStyle/>
          <a:p>
            <a:pPr>
              <a:defRPr/>
            </a:pPr>
            <a:fld id="{6E523EF4-24D5-4F35-A7E3-7C43414A96EC}"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afik"/>
          <p:cNvGraphicFramePr/>
          <p:nvPr>
            <p:extLst>
              <p:ext uri="{D42A27DB-BD31-4B8C-83A1-F6EECF244321}">
                <p14:modId xmlns:p14="http://schemas.microsoft.com/office/powerpoint/2010/main" val="1536515324"/>
              </p:ext>
            </p:extLst>
          </p:nvPr>
        </p:nvGraphicFramePr>
        <p:xfrm>
          <a:off x="165094" y="857232"/>
          <a:ext cx="8978906" cy="6000768"/>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914400"/>
          </a:xfrm>
        </p:spPr>
        <p:txBody>
          <a:bodyPr rtlCol="0">
            <a:noAutofit/>
          </a:bodyPr>
          <a:lstStyle/>
          <a:p>
            <a:pPr algn="l" fontAlgn="auto">
              <a:spcAft>
                <a:spcPts val="0"/>
              </a:spcAft>
              <a:defRPr/>
            </a:pPr>
            <a:r>
              <a:rPr lang="tr-TR" sz="3600" dirty="0" smtClean="0">
                <a:latin typeface="+mn-lt"/>
              </a:rPr>
              <a:t>3. Gençlik Çalışanlarının Hareketliliği </a:t>
            </a:r>
            <a:r>
              <a:rPr lang="tr-TR" sz="2800" dirty="0" smtClean="0">
                <a:latin typeface="+mn-lt"/>
              </a:rPr>
              <a:t>(KA105)</a:t>
            </a:r>
            <a:endParaRPr lang="tr-TR" sz="28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223886208"/>
              </p:ext>
            </p:extLst>
          </p:nvPr>
        </p:nvGraphicFramePr>
        <p:xfrm>
          <a:off x="152400" y="1785926"/>
          <a:ext cx="8839200" cy="3915014"/>
        </p:xfrm>
        <a:graphic>
          <a:graphicData uri="http://schemas.openxmlformats.org/drawingml/2006/table">
            <a:tbl>
              <a:tblPr firstRow="1" bandRow="1">
                <a:tableStyleId>{616DA210-FB5B-4158-B5E0-FEB733F419BA}</a:tableStyleId>
              </a:tblPr>
              <a:tblGrid>
                <a:gridCol w="4217323"/>
                <a:gridCol w="4621877"/>
              </a:tblGrid>
              <a:tr h="404802">
                <a:tc>
                  <a:txBody>
                    <a:bodyPr/>
                    <a:lstStyle/>
                    <a:p>
                      <a:r>
                        <a:rPr lang="tr-TR" sz="1800" b="0" dirty="0" smtClean="0">
                          <a:latin typeface="+mn-lt"/>
                          <a:cs typeface="Arial" panose="020B0604020202020204" pitchFamily="34" charset="0"/>
                        </a:rPr>
                        <a:t>Kimler</a:t>
                      </a:r>
                      <a:r>
                        <a:rPr lang="tr-TR" sz="1800" b="0" baseline="0" dirty="0" smtClean="0">
                          <a:latin typeface="+mn-lt"/>
                          <a:cs typeface="Arial" panose="020B0604020202020204" pitchFamily="34" charset="0"/>
                        </a:rPr>
                        <a:t> Katılımcı  Olabilir</a:t>
                      </a:r>
                      <a:endParaRPr lang="tr-TR" sz="1800" b="0" dirty="0">
                        <a:solidFill>
                          <a:schemeClr val="tx1"/>
                        </a:solidFill>
                        <a:latin typeface="+mn-lt"/>
                        <a:cs typeface="Arial" panose="020B0604020202020204" pitchFamily="34" charset="0"/>
                      </a:endParaRPr>
                    </a:p>
                  </a:txBody>
                  <a:tcPr/>
                </a:tc>
                <a:tc>
                  <a:txBody>
                    <a:bodyPr/>
                    <a:lstStyle/>
                    <a:p>
                      <a:r>
                        <a:rPr lang="tr-TR" sz="1800" b="1" dirty="0" smtClean="0">
                          <a:solidFill>
                            <a:srgbClr val="D5384B"/>
                          </a:solidFill>
                          <a:latin typeface="+mn-lt"/>
                          <a:cs typeface="Arial" panose="020B0604020202020204" pitchFamily="34" charset="0"/>
                        </a:rPr>
                        <a:t>Yaş sınırı yoktur.</a:t>
                      </a:r>
                      <a:r>
                        <a:rPr lang="tr-TR" sz="1800" b="0" dirty="0" smtClean="0">
                          <a:latin typeface="+mn-lt"/>
                          <a:cs typeface="Arial" panose="020B0604020202020204" pitchFamily="34" charset="0"/>
                        </a:rPr>
                        <a:t> Maximum 50 katılımcı olabilir.</a:t>
                      </a:r>
                      <a:endParaRPr lang="tr-TR" sz="1800" b="0" dirty="0">
                        <a:solidFill>
                          <a:schemeClr val="tx1"/>
                        </a:solidFill>
                        <a:latin typeface="+mn-lt"/>
                        <a:cs typeface="Arial" panose="020B0604020202020204" pitchFamily="34" charset="0"/>
                      </a:endParaRPr>
                    </a:p>
                  </a:txBody>
                  <a:tcPr/>
                </a:tc>
              </a:tr>
              <a:tr h="928694">
                <a:tc>
                  <a:txBody>
                    <a:bodyPr/>
                    <a:lstStyle/>
                    <a:p>
                      <a:r>
                        <a:rPr lang="tr-TR" sz="1800" dirty="0" smtClean="0">
                          <a:latin typeface="+mn-lt"/>
                          <a:cs typeface="Arial" panose="020B0604020202020204" pitchFamily="34" charset="0"/>
                        </a:rPr>
                        <a:t>Ortaklık Kompozisyonu</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Program Ülkeleri (28 AB üyesi ülke,</a:t>
                      </a:r>
                      <a:r>
                        <a:rPr lang="tr-TR" sz="1800" baseline="0" dirty="0" smtClean="0">
                          <a:latin typeface="+mn-lt"/>
                          <a:cs typeface="Arial" panose="020B0604020202020204" pitchFamily="34" charset="0"/>
                        </a:rPr>
                        <a:t> EFTA ülkeleri, Makedonya ve Türkiye ) ve Ortak Ülkeler</a:t>
                      </a:r>
                    </a:p>
                  </a:txBody>
                  <a:tcPr/>
                </a:tc>
              </a:tr>
              <a:tr h="1000132">
                <a:tc>
                  <a:txBody>
                    <a:bodyPr/>
                    <a:lstStyle/>
                    <a:p>
                      <a:r>
                        <a:rPr lang="tr-TR" sz="1800" dirty="0" smtClean="0">
                          <a:latin typeface="+mn-lt"/>
                          <a:cs typeface="Arial" panose="020B0604020202020204" pitchFamily="34" charset="0"/>
                        </a:rPr>
                        <a:t>Kimler</a:t>
                      </a:r>
                      <a:r>
                        <a:rPr lang="tr-TR" sz="1800" baseline="0" dirty="0" smtClean="0">
                          <a:latin typeface="+mn-lt"/>
                          <a:cs typeface="Arial" panose="020B0604020202020204" pitchFamily="34" charset="0"/>
                        </a:rPr>
                        <a:t> Başvuruda Bulunur</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STK,</a:t>
                      </a:r>
                      <a:r>
                        <a:rPr lang="tr-TR" sz="1800" baseline="0" dirty="0" smtClean="0">
                          <a:latin typeface="+mn-lt"/>
                          <a:cs typeface="Arial" panose="020B0604020202020204" pitchFamily="34" charset="0"/>
                        </a:rPr>
                        <a:t> Kamu Kurumları, Yerel- Bölgesel Otoriteler, Kurumsal Sosyal Sorumluluk Yapan ve Kar Amacı Güden Kurumlar</a:t>
                      </a:r>
                      <a:endParaRPr lang="tr-TR" sz="1800" dirty="0">
                        <a:latin typeface="+mn-lt"/>
                        <a:cs typeface="Arial" panose="020B0604020202020204" pitchFamily="34" charset="0"/>
                      </a:endParaRPr>
                    </a:p>
                  </a:txBody>
                  <a:tcPr/>
                </a:tc>
              </a:tr>
              <a:tr h="428628">
                <a:tc>
                  <a:txBody>
                    <a:bodyPr/>
                    <a:lstStyle/>
                    <a:p>
                      <a:r>
                        <a:rPr lang="tr-TR" sz="1800" dirty="0" smtClean="0">
                          <a:latin typeface="+mn-lt"/>
                          <a:cs typeface="Arial" panose="020B0604020202020204" pitchFamily="34" charset="0"/>
                        </a:rPr>
                        <a:t>Proje</a:t>
                      </a:r>
                      <a:r>
                        <a:rPr lang="tr-TR" sz="1800" baseline="0" dirty="0" smtClean="0">
                          <a:latin typeface="+mn-lt"/>
                          <a:cs typeface="Arial" panose="020B0604020202020204" pitchFamily="34" charset="0"/>
                        </a:rPr>
                        <a:t> Süresi </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3-24 ay</a:t>
                      </a:r>
                      <a:endParaRPr lang="tr-TR" sz="1800" dirty="0">
                        <a:latin typeface="+mn-lt"/>
                        <a:cs typeface="Arial" panose="020B0604020202020204" pitchFamily="34" charset="0"/>
                      </a:endParaRPr>
                    </a:p>
                  </a:txBody>
                  <a:tcPr/>
                </a:tc>
              </a:tr>
              <a:tr h="500066">
                <a:tc>
                  <a:txBody>
                    <a:bodyPr/>
                    <a:lstStyle/>
                    <a:p>
                      <a:r>
                        <a:rPr lang="tr-TR" sz="1800" dirty="0" smtClean="0">
                          <a:latin typeface="+mn-lt"/>
                          <a:cs typeface="Arial" panose="020B0604020202020204" pitchFamily="34" charset="0"/>
                        </a:rPr>
                        <a:t>Aktivite Süresi</a:t>
                      </a:r>
                      <a:endParaRPr lang="tr-TR" sz="1800" b="1" dirty="0">
                        <a:latin typeface="+mn-lt"/>
                        <a:cs typeface="Arial" panose="020B0604020202020204" pitchFamily="34" charset="0"/>
                      </a:endParaRPr>
                    </a:p>
                  </a:txBody>
                  <a:tcPr/>
                </a:tc>
                <a:tc>
                  <a:txBody>
                    <a:bodyPr/>
                    <a:lstStyle/>
                    <a:p>
                      <a:r>
                        <a:rPr lang="tr-TR" sz="1800" dirty="0" smtClean="0">
                          <a:latin typeface="+mn-lt"/>
                          <a:cs typeface="Arial" panose="020B0604020202020204" pitchFamily="34" charset="0"/>
                        </a:rPr>
                        <a:t>2 gün -</a:t>
                      </a:r>
                      <a:r>
                        <a:rPr lang="tr-TR" sz="1800" baseline="0" dirty="0" smtClean="0">
                          <a:latin typeface="+mn-lt"/>
                          <a:cs typeface="Arial" panose="020B0604020202020204" pitchFamily="34" charset="0"/>
                        </a:rPr>
                        <a:t> 2 ay </a:t>
                      </a:r>
                      <a:endParaRPr lang="tr-TR" sz="1800" dirty="0">
                        <a:latin typeface="+mn-lt"/>
                        <a:cs typeface="Arial" panose="020B0604020202020204" pitchFamily="34" charset="0"/>
                      </a:endParaRPr>
                    </a:p>
                  </a:txBody>
                  <a:tcPr/>
                </a:tc>
              </a:tr>
              <a:tr h="417414">
                <a:tc>
                  <a:txBody>
                    <a:bodyPr/>
                    <a:lstStyle/>
                    <a:p>
                      <a:r>
                        <a:rPr lang="tr-TR" sz="1800" dirty="0" smtClean="0">
                          <a:latin typeface="+mn-lt"/>
                          <a:cs typeface="Arial" panose="020B0604020202020204" pitchFamily="34" charset="0"/>
                        </a:rPr>
                        <a:t>Son Başvuru Tarihi</a:t>
                      </a:r>
                      <a:endParaRPr lang="tr-TR" sz="1800" b="1" dirty="0">
                        <a:latin typeface="+mn-lt"/>
                        <a:cs typeface="Arial" panose="020B0604020202020204" pitchFamily="34" charset="0"/>
                      </a:endParaRPr>
                    </a:p>
                  </a:txBody>
                  <a:tcPr/>
                </a:tc>
                <a:tc>
                  <a:txBody>
                    <a:bodyPr/>
                    <a:lstStyle/>
                    <a:p>
                      <a:r>
                        <a:rPr lang="tr-TR" sz="1800" b="1" baseline="0" dirty="0" smtClean="0">
                          <a:solidFill>
                            <a:srgbClr val="FF0000"/>
                          </a:solidFill>
                          <a:latin typeface="+mn-lt"/>
                          <a:cs typeface="Arial" panose="020B0604020202020204" pitchFamily="34" charset="0"/>
                        </a:rPr>
                        <a:t>5 Şubat,</a:t>
                      </a:r>
                      <a:r>
                        <a:rPr lang="tr-TR" sz="1800" b="1" dirty="0" smtClean="0">
                          <a:solidFill>
                            <a:srgbClr val="FF0000"/>
                          </a:solidFill>
                          <a:latin typeface="+mn-lt"/>
                          <a:cs typeface="Arial" panose="020B0604020202020204" pitchFamily="34" charset="0"/>
                        </a:rPr>
                        <a:t> 30 Nisan,</a:t>
                      </a:r>
                      <a:r>
                        <a:rPr lang="tr-TR" sz="1800" b="1" baseline="0" dirty="0" smtClean="0">
                          <a:solidFill>
                            <a:srgbClr val="FF0000"/>
                          </a:solidFill>
                          <a:latin typeface="+mn-lt"/>
                          <a:cs typeface="Arial" panose="020B0604020202020204" pitchFamily="34" charset="0"/>
                        </a:rPr>
                        <a:t> 1 Ekim 2019</a:t>
                      </a:r>
                    </a:p>
                  </a:txBody>
                  <a:tcPr/>
                </a:tc>
              </a:tr>
            </a:tbl>
          </a:graphicData>
        </a:graphic>
      </p:graphicFrame>
      <p:sp>
        <p:nvSpPr>
          <p:cNvPr id="4" name="Slayt Numarası Yer Tutucusu 3"/>
          <p:cNvSpPr>
            <a:spLocks noGrp="1"/>
          </p:cNvSpPr>
          <p:nvPr>
            <p:ph type="sldNum" sz="quarter" idx="12"/>
          </p:nvPr>
        </p:nvSpPr>
        <p:spPr/>
        <p:txBody>
          <a:bodyPr/>
          <a:lstStyle/>
          <a:p>
            <a:pPr>
              <a:defRPr/>
            </a:pPr>
            <a:fld id="{6E523EF4-24D5-4F35-A7E3-7C43414A96EC}"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enovo\Desktop\act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768752"/>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rot="583880">
            <a:off x="3134897" y="3444962"/>
            <a:ext cx="6274108" cy="1422283"/>
          </a:xfrm>
        </p:spPr>
        <p:txBody>
          <a:bodyPr>
            <a:normAutofit/>
          </a:bodyPr>
          <a:lstStyle/>
          <a:p>
            <a:r>
              <a:rPr lang="tr-TR" b="1" dirty="0">
                <a:solidFill>
                  <a:srgbClr val="002060"/>
                </a:solidFill>
                <a:latin typeface="Cambria" pitchFamily="18" charset="0"/>
              </a:rPr>
              <a:t>Faaliyet </a:t>
            </a:r>
            <a:r>
              <a:rPr lang="tr-TR" b="1" dirty="0" smtClean="0">
                <a:solidFill>
                  <a:srgbClr val="002060"/>
                </a:solidFill>
                <a:latin typeface="Cambria" pitchFamily="18" charset="0"/>
              </a:rPr>
              <a:t>Tablosu</a:t>
            </a:r>
            <a:endParaRPr lang="tr-TR" dirty="0">
              <a:solidFill>
                <a:srgbClr val="002060"/>
              </a:solidFill>
              <a:latin typeface="Cambria" pitchFamily="18" charset="0"/>
            </a:endParaRPr>
          </a:p>
        </p:txBody>
      </p:sp>
      <p:sp>
        <p:nvSpPr>
          <p:cNvPr id="3" name="Slayt Numarası Yer Tutucusu 2"/>
          <p:cNvSpPr>
            <a:spLocks noGrp="1"/>
          </p:cNvSpPr>
          <p:nvPr>
            <p:ph type="sldNum" sz="quarter" idx="12"/>
          </p:nvPr>
        </p:nvSpPr>
        <p:spPr/>
        <p:txBody>
          <a:bodyPr/>
          <a:lstStyle/>
          <a:p>
            <a:pPr>
              <a:defRPr/>
            </a:pPr>
            <a:fld id="{E7B8B09E-EAC7-45E0-B117-EF9821946678}" type="slidenum">
              <a:rPr lang="en-US" smtClean="0"/>
              <a:pPr>
                <a:defRPr/>
              </a:pPr>
              <a:t>71</a:t>
            </a:fld>
            <a:endParaRPr lang="en-US"/>
          </a:p>
        </p:txBody>
      </p:sp>
    </p:spTree>
    <p:extLst>
      <p:ext uri="{BB962C8B-B14F-4D97-AF65-F5344CB8AC3E}">
        <p14:creationId xmlns:p14="http://schemas.microsoft.com/office/powerpoint/2010/main" val="60010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47664" y="0"/>
            <a:ext cx="7128792" cy="6741368"/>
          </a:xfrm>
          <a:prstGeom prst="rect">
            <a:avLst/>
          </a:prstGeom>
        </p:spPr>
        <p:txBody>
          <a:bodyPr>
            <a:noAutofit/>
          </a:bodyPr>
          <a:lstStyle/>
          <a:p>
            <a:pPr>
              <a:lnSpc>
                <a:spcPct val="150000"/>
              </a:lnSpc>
              <a:spcBef>
                <a:spcPts val="0"/>
              </a:spcBef>
            </a:pPr>
            <a:r>
              <a:rPr lang="tr-TR" sz="1800" b="1" dirty="0"/>
              <a:t>C. Katılımcı Kurum/Kuruluş(</a:t>
            </a:r>
            <a:r>
              <a:rPr lang="tr-TR" sz="1800" b="1" dirty="0" err="1"/>
              <a:t>lar</a:t>
            </a:r>
            <a:r>
              <a:rPr lang="tr-TR" sz="1800" b="1" dirty="0"/>
              <a:t>)</a:t>
            </a:r>
            <a:endParaRPr lang="tr-TR" sz="1800" b="1" dirty="0" smtClean="0">
              <a:solidFill>
                <a:schemeClr val="tx1"/>
              </a:solidFill>
            </a:endParaRPr>
          </a:p>
          <a:p>
            <a:pPr>
              <a:lnSpc>
                <a:spcPct val="150000"/>
              </a:lnSpc>
              <a:spcBef>
                <a:spcPts val="0"/>
              </a:spcBef>
            </a:pPr>
            <a:r>
              <a:rPr lang="tr-TR" sz="1800" b="1" dirty="0" smtClean="0">
                <a:solidFill>
                  <a:schemeClr val="tx1"/>
                </a:solidFill>
              </a:rPr>
              <a:t>D. Avrupa Gelişim Planı</a:t>
            </a:r>
          </a:p>
          <a:p>
            <a:pPr>
              <a:lnSpc>
                <a:spcPct val="150000"/>
              </a:lnSpc>
              <a:spcBef>
                <a:spcPts val="0"/>
              </a:spcBef>
            </a:pPr>
            <a:r>
              <a:rPr lang="tr-TR" sz="1800" b="1" dirty="0">
                <a:solidFill>
                  <a:schemeClr val="tx1"/>
                </a:solidFill>
              </a:rPr>
              <a:t>E</a:t>
            </a:r>
            <a:r>
              <a:rPr lang="tr-TR" sz="1800" b="1" dirty="0" smtClean="0">
                <a:solidFill>
                  <a:schemeClr val="tx1"/>
                </a:solidFill>
              </a:rPr>
              <a:t>. </a:t>
            </a:r>
            <a:r>
              <a:rPr lang="tr-TR" sz="1800" b="1" dirty="0">
                <a:solidFill>
                  <a:schemeClr val="tx1"/>
                </a:solidFill>
              </a:rPr>
              <a:t>Projenin </a:t>
            </a:r>
            <a:r>
              <a:rPr lang="tr-TR" sz="1800" b="1" dirty="0" smtClean="0">
                <a:solidFill>
                  <a:schemeClr val="tx1"/>
                </a:solidFill>
              </a:rPr>
              <a:t>Tanımı</a:t>
            </a:r>
            <a:endParaRPr lang="tr-TR" sz="1800" b="1" dirty="0">
              <a:solidFill>
                <a:schemeClr val="tx1"/>
              </a:solidFill>
            </a:endParaRPr>
          </a:p>
          <a:p>
            <a:pPr>
              <a:lnSpc>
                <a:spcPct val="150000"/>
              </a:lnSpc>
              <a:spcBef>
                <a:spcPts val="0"/>
              </a:spcBef>
            </a:pPr>
            <a:r>
              <a:rPr lang="tr-TR" sz="1800" b="1" dirty="0">
                <a:solidFill>
                  <a:schemeClr val="tx1"/>
                </a:solidFill>
              </a:rPr>
              <a:t>F</a:t>
            </a:r>
            <a:r>
              <a:rPr lang="tr-TR" sz="1800" b="1" dirty="0" smtClean="0">
                <a:solidFill>
                  <a:schemeClr val="tx1"/>
                </a:solidFill>
              </a:rPr>
              <a:t>. </a:t>
            </a:r>
            <a:r>
              <a:rPr lang="tr-TR" sz="1800" b="1" dirty="0">
                <a:solidFill>
                  <a:schemeClr val="tx1"/>
                </a:solidFill>
              </a:rPr>
              <a:t>Katılımcı </a:t>
            </a:r>
            <a:r>
              <a:rPr lang="tr-TR" sz="1800" b="1" dirty="0" smtClean="0">
                <a:solidFill>
                  <a:schemeClr val="tx1"/>
                </a:solidFill>
              </a:rPr>
              <a:t>Profili</a:t>
            </a:r>
          </a:p>
          <a:p>
            <a:pPr lvl="1">
              <a:lnSpc>
                <a:spcPct val="150000"/>
              </a:lnSpc>
              <a:spcBef>
                <a:spcPts val="0"/>
              </a:spcBef>
            </a:pPr>
            <a:r>
              <a:rPr lang="tr-TR" sz="1600" b="1" dirty="0" smtClean="0">
                <a:solidFill>
                  <a:schemeClr val="tx1"/>
                </a:solidFill>
              </a:rPr>
              <a:t>F.1. </a:t>
            </a:r>
            <a:r>
              <a:rPr lang="tr-TR" sz="1600" b="1" dirty="0">
                <a:solidFill>
                  <a:schemeClr val="tx1"/>
                </a:solidFill>
              </a:rPr>
              <a:t>Öğrenme </a:t>
            </a:r>
            <a:r>
              <a:rPr lang="tr-TR" sz="1600" b="1" dirty="0" smtClean="0">
                <a:solidFill>
                  <a:schemeClr val="tx1"/>
                </a:solidFill>
              </a:rPr>
              <a:t>Çıktıları</a:t>
            </a:r>
          </a:p>
          <a:p>
            <a:pPr>
              <a:lnSpc>
                <a:spcPct val="150000"/>
              </a:lnSpc>
              <a:spcBef>
                <a:spcPts val="0"/>
              </a:spcBef>
            </a:pPr>
            <a:r>
              <a:rPr lang="tr-TR" sz="1800" b="1" dirty="0">
                <a:solidFill>
                  <a:schemeClr val="tx1"/>
                </a:solidFill>
              </a:rPr>
              <a:t>G</a:t>
            </a:r>
            <a:r>
              <a:rPr lang="tr-TR" sz="1800" b="1" dirty="0" smtClean="0">
                <a:solidFill>
                  <a:schemeClr val="tx1"/>
                </a:solidFill>
              </a:rPr>
              <a:t>. Hazırlık</a:t>
            </a:r>
            <a:endParaRPr lang="tr-TR" sz="1800" b="1" dirty="0">
              <a:solidFill>
                <a:schemeClr val="tx1"/>
              </a:solidFill>
            </a:endParaRPr>
          </a:p>
          <a:p>
            <a:pPr lvl="1">
              <a:lnSpc>
                <a:spcPct val="150000"/>
              </a:lnSpc>
              <a:spcBef>
                <a:spcPts val="0"/>
              </a:spcBef>
            </a:pPr>
            <a:r>
              <a:rPr lang="tr-TR" sz="1600" b="1" dirty="0">
                <a:solidFill>
                  <a:schemeClr val="tx1"/>
                </a:solidFill>
              </a:rPr>
              <a:t>G</a:t>
            </a:r>
            <a:r>
              <a:rPr lang="tr-TR" sz="1600" b="1" dirty="0" smtClean="0">
                <a:solidFill>
                  <a:schemeClr val="tx1"/>
                </a:solidFill>
              </a:rPr>
              <a:t>.1</a:t>
            </a:r>
            <a:r>
              <a:rPr lang="tr-TR" sz="1600" b="1" dirty="0">
                <a:solidFill>
                  <a:schemeClr val="tx1"/>
                </a:solidFill>
              </a:rPr>
              <a:t>. Uygulamaya Yönelik </a:t>
            </a:r>
            <a:r>
              <a:rPr lang="tr-TR" sz="1600" b="1" dirty="0" smtClean="0">
                <a:solidFill>
                  <a:schemeClr val="tx1"/>
                </a:solidFill>
              </a:rPr>
              <a:t>Düzenlemeler</a:t>
            </a:r>
          </a:p>
          <a:p>
            <a:pPr lvl="1">
              <a:lnSpc>
                <a:spcPct val="150000"/>
              </a:lnSpc>
              <a:spcBef>
                <a:spcPts val="0"/>
              </a:spcBef>
            </a:pPr>
            <a:r>
              <a:rPr lang="tr-TR" sz="1600" b="1" dirty="0">
                <a:solidFill>
                  <a:schemeClr val="tx1"/>
                </a:solidFill>
              </a:rPr>
              <a:t>G</a:t>
            </a:r>
            <a:r>
              <a:rPr lang="tr-TR" sz="1600" b="1" dirty="0" smtClean="0">
                <a:solidFill>
                  <a:schemeClr val="tx1"/>
                </a:solidFill>
              </a:rPr>
              <a:t>.2</a:t>
            </a:r>
            <a:r>
              <a:rPr lang="tr-TR" sz="1600" b="1" dirty="0">
                <a:solidFill>
                  <a:schemeClr val="tx1"/>
                </a:solidFill>
              </a:rPr>
              <a:t>. Proje </a:t>
            </a:r>
            <a:r>
              <a:rPr lang="tr-TR" sz="1600" b="1" dirty="0" smtClean="0">
                <a:solidFill>
                  <a:schemeClr val="tx1"/>
                </a:solidFill>
              </a:rPr>
              <a:t>Yönetimi</a:t>
            </a:r>
          </a:p>
          <a:p>
            <a:pPr lvl="1">
              <a:lnSpc>
                <a:spcPct val="150000"/>
              </a:lnSpc>
              <a:spcBef>
                <a:spcPts val="0"/>
              </a:spcBef>
            </a:pPr>
            <a:r>
              <a:rPr lang="tr-TR" sz="1600" b="1" dirty="0">
                <a:solidFill>
                  <a:schemeClr val="tx1"/>
                </a:solidFill>
              </a:rPr>
              <a:t>G</a:t>
            </a:r>
            <a:r>
              <a:rPr lang="tr-TR" sz="1600" b="1" dirty="0" smtClean="0">
                <a:solidFill>
                  <a:schemeClr val="tx1"/>
                </a:solidFill>
              </a:rPr>
              <a:t>.3</a:t>
            </a:r>
            <a:r>
              <a:rPr lang="tr-TR" sz="1600" b="1" dirty="0">
                <a:solidFill>
                  <a:schemeClr val="tx1"/>
                </a:solidFill>
              </a:rPr>
              <a:t>. Katılımcıların </a:t>
            </a:r>
            <a:r>
              <a:rPr lang="tr-TR" sz="1600" b="1" dirty="0" smtClean="0">
                <a:solidFill>
                  <a:schemeClr val="tx1"/>
                </a:solidFill>
              </a:rPr>
              <a:t>Hazırlıkları</a:t>
            </a:r>
          </a:p>
          <a:p>
            <a:pPr>
              <a:lnSpc>
                <a:spcPct val="150000"/>
              </a:lnSpc>
              <a:spcBef>
                <a:spcPts val="0"/>
              </a:spcBef>
            </a:pPr>
            <a:r>
              <a:rPr lang="tr-TR" sz="1800" b="1" dirty="0">
                <a:solidFill>
                  <a:schemeClr val="tx1"/>
                </a:solidFill>
              </a:rPr>
              <a:t>H</a:t>
            </a:r>
            <a:r>
              <a:rPr lang="tr-TR" sz="1800" b="1" dirty="0" smtClean="0">
                <a:solidFill>
                  <a:schemeClr val="tx1"/>
                </a:solidFill>
              </a:rPr>
              <a:t>. </a:t>
            </a:r>
            <a:r>
              <a:rPr lang="tr-TR" sz="1800" b="1" dirty="0">
                <a:solidFill>
                  <a:schemeClr val="tx1"/>
                </a:solidFill>
              </a:rPr>
              <a:t>Ana </a:t>
            </a:r>
            <a:r>
              <a:rPr lang="tr-TR" sz="1800" b="1" dirty="0" smtClean="0">
                <a:solidFill>
                  <a:schemeClr val="tx1"/>
                </a:solidFill>
              </a:rPr>
              <a:t>Faaliyetler</a:t>
            </a:r>
          </a:p>
          <a:p>
            <a:pPr lvl="1">
              <a:lnSpc>
                <a:spcPct val="150000"/>
              </a:lnSpc>
              <a:spcBef>
                <a:spcPts val="0"/>
              </a:spcBef>
            </a:pPr>
            <a:r>
              <a:rPr lang="tr-TR" sz="1600" b="1" dirty="0">
                <a:solidFill>
                  <a:schemeClr val="tx1"/>
                </a:solidFill>
              </a:rPr>
              <a:t>H.1. Faaliyetin Detayları</a:t>
            </a:r>
            <a:endParaRPr lang="tr-TR" sz="1600" b="1" dirty="0" smtClean="0">
              <a:solidFill>
                <a:schemeClr val="tx1"/>
              </a:solidFill>
            </a:endParaRPr>
          </a:p>
          <a:p>
            <a:pPr>
              <a:lnSpc>
                <a:spcPct val="150000"/>
              </a:lnSpc>
              <a:spcBef>
                <a:spcPts val="0"/>
              </a:spcBef>
            </a:pPr>
            <a:r>
              <a:rPr lang="tr-TR" sz="1800" b="1" dirty="0" smtClean="0">
                <a:solidFill>
                  <a:schemeClr val="tx1"/>
                </a:solidFill>
              </a:rPr>
              <a:t>I. Takip</a:t>
            </a:r>
          </a:p>
          <a:p>
            <a:pPr lvl="1">
              <a:lnSpc>
                <a:spcPct val="150000"/>
              </a:lnSpc>
              <a:spcBef>
                <a:spcPts val="0"/>
              </a:spcBef>
            </a:pPr>
            <a:r>
              <a:rPr lang="tr-TR" sz="1600" b="1" dirty="0" smtClean="0">
                <a:solidFill>
                  <a:schemeClr val="tx1"/>
                </a:solidFill>
              </a:rPr>
              <a:t>I.1</a:t>
            </a:r>
            <a:r>
              <a:rPr lang="tr-TR" sz="1600" b="1" dirty="0">
                <a:solidFill>
                  <a:schemeClr val="tx1"/>
                </a:solidFill>
              </a:rPr>
              <a:t>. </a:t>
            </a:r>
            <a:r>
              <a:rPr lang="tr-TR" sz="1600" b="1" dirty="0" smtClean="0">
                <a:solidFill>
                  <a:schemeClr val="tx1"/>
                </a:solidFill>
              </a:rPr>
              <a:t>Etki</a:t>
            </a:r>
          </a:p>
          <a:p>
            <a:pPr lvl="1">
              <a:lnSpc>
                <a:spcPct val="150000"/>
              </a:lnSpc>
              <a:spcBef>
                <a:spcPts val="0"/>
              </a:spcBef>
            </a:pPr>
            <a:r>
              <a:rPr lang="tr-TR" sz="1600" b="1" dirty="0" smtClean="0">
                <a:solidFill>
                  <a:schemeClr val="tx1"/>
                </a:solidFill>
              </a:rPr>
              <a:t>I.2</a:t>
            </a:r>
            <a:r>
              <a:rPr lang="tr-TR" sz="1600" b="1" dirty="0">
                <a:solidFill>
                  <a:schemeClr val="tx1"/>
                </a:solidFill>
              </a:rPr>
              <a:t>. Proje Sonuçlarının </a:t>
            </a:r>
            <a:r>
              <a:rPr lang="tr-TR" sz="1600" b="1" dirty="0" smtClean="0">
                <a:solidFill>
                  <a:schemeClr val="tx1"/>
                </a:solidFill>
              </a:rPr>
              <a:t>Yaygınlaştırılması</a:t>
            </a:r>
          </a:p>
          <a:p>
            <a:pPr lvl="1">
              <a:lnSpc>
                <a:spcPct val="150000"/>
              </a:lnSpc>
              <a:spcBef>
                <a:spcPts val="0"/>
              </a:spcBef>
            </a:pPr>
            <a:r>
              <a:rPr lang="tr-TR" sz="1600" b="1" dirty="0" smtClean="0">
                <a:solidFill>
                  <a:schemeClr val="tx1"/>
                </a:solidFill>
              </a:rPr>
              <a:t>I.3</a:t>
            </a:r>
            <a:r>
              <a:rPr lang="tr-TR" sz="1600" b="1" dirty="0">
                <a:solidFill>
                  <a:schemeClr val="tx1"/>
                </a:solidFill>
              </a:rPr>
              <a:t>. </a:t>
            </a:r>
            <a:r>
              <a:rPr lang="tr-TR" sz="1600" b="1" dirty="0" smtClean="0">
                <a:solidFill>
                  <a:schemeClr val="tx1"/>
                </a:solidFill>
              </a:rPr>
              <a:t>Değerlendirme</a:t>
            </a:r>
          </a:p>
          <a:p>
            <a:pPr>
              <a:lnSpc>
                <a:spcPct val="150000"/>
              </a:lnSpc>
              <a:spcBef>
                <a:spcPts val="0"/>
              </a:spcBef>
            </a:pPr>
            <a:r>
              <a:rPr lang="tr-TR" sz="1800" b="1" dirty="0" smtClean="0">
                <a:solidFill>
                  <a:schemeClr val="tx1"/>
                </a:solidFill>
              </a:rPr>
              <a:t>J. Bütçe</a:t>
            </a:r>
          </a:p>
          <a:p>
            <a:pPr>
              <a:lnSpc>
                <a:spcPct val="150000"/>
              </a:lnSpc>
              <a:spcBef>
                <a:spcPts val="0"/>
              </a:spcBef>
            </a:pPr>
            <a:r>
              <a:rPr lang="tr-TR" sz="1800" b="1" dirty="0" smtClean="0">
                <a:solidFill>
                  <a:schemeClr val="tx1"/>
                </a:solidFill>
              </a:rPr>
              <a:t>K. Proje Özeti</a:t>
            </a:r>
            <a:endParaRPr lang="tr-TR" sz="1800" b="1" dirty="0">
              <a:solidFill>
                <a:schemeClr val="tx1"/>
              </a:solidFill>
            </a:endParaRPr>
          </a:p>
        </p:txBody>
      </p:sp>
      <p:sp>
        <p:nvSpPr>
          <p:cNvPr id="2" name="Metin kutusu 1"/>
          <p:cNvSpPr txBox="1"/>
          <p:nvPr/>
        </p:nvSpPr>
        <p:spPr>
          <a:xfrm>
            <a:off x="539552" y="1106876"/>
            <a:ext cx="800219" cy="4464496"/>
          </a:xfrm>
          <a:prstGeom prst="rect">
            <a:avLst/>
          </a:prstGeom>
          <a:noFill/>
        </p:spPr>
        <p:txBody>
          <a:bodyPr vert="vert270" wrap="square" rtlCol="0">
            <a:spAutoFit/>
          </a:bodyPr>
          <a:lstStyle/>
          <a:p>
            <a:pPr algn="ctr"/>
            <a:r>
              <a:rPr lang="tr-TR" sz="4000" b="1" dirty="0" smtClean="0">
                <a:latin typeface="+mn-lt"/>
              </a:rPr>
              <a:t>E-form Başlıklar</a:t>
            </a:r>
            <a:endParaRPr lang="tr-TR" sz="4000" b="1"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72</a:t>
            </a:fld>
            <a:endParaRPr lang="en-US"/>
          </a:p>
        </p:txBody>
      </p:sp>
    </p:spTree>
    <p:extLst>
      <p:ext uri="{BB962C8B-B14F-4D97-AF65-F5344CB8AC3E}">
        <p14:creationId xmlns:p14="http://schemas.microsoft.com/office/powerpoint/2010/main" val="97744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rot="364419">
            <a:off x="2967172" y="2761716"/>
            <a:ext cx="5236528" cy="2925102"/>
          </a:xfrm>
        </p:spPr>
        <p:txBody>
          <a:bodyPr/>
          <a:lstStyle/>
          <a:p>
            <a:r>
              <a:rPr lang="tr-TR" sz="5400" dirty="0"/>
              <a:t>STRATEJİK ORTAKLIKLAR</a:t>
            </a:r>
            <a:br>
              <a:rPr lang="tr-TR" sz="5400" dirty="0"/>
            </a:br>
            <a:r>
              <a:rPr lang="tr-TR" sz="3200" dirty="0"/>
              <a:t>(Yenilik ve İyi Uygulamaların Değişimi için İşbirliği)</a:t>
            </a:r>
            <a:endParaRPr lang="en-US" sz="2000" dirty="0" smtClean="0">
              <a:latin typeface="+mn-lt"/>
              <a:cs typeface="Arial" charset="0"/>
            </a:endParaRPr>
          </a:p>
        </p:txBody>
      </p:sp>
      <p:sp>
        <p:nvSpPr>
          <p:cNvPr id="2" name="Dikdörtgen 1"/>
          <p:cNvSpPr/>
          <p:nvPr/>
        </p:nvSpPr>
        <p:spPr>
          <a:xfrm rot="20509788">
            <a:off x="625629" y="4223160"/>
            <a:ext cx="2363019" cy="954107"/>
          </a:xfrm>
          <a:prstGeom prst="rect">
            <a:avLst/>
          </a:prstGeom>
        </p:spPr>
        <p:txBody>
          <a:bodyPr wrap="none">
            <a:spAutoFit/>
          </a:bodyPr>
          <a:lstStyle/>
          <a:p>
            <a:pPr algn="ctr"/>
            <a:r>
              <a:rPr lang="tr-TR" sz="2800" dirty="0" smtClean="0">
                <a:solidFill>
                  <a:srgbClr val="C00000"/>
                </a:solidFill>
                <a:latin typeface="+mn-lt"/>
              </a:rPr>
              <a:t>KA2 </a:t>
            </a:r>
          </a:p>
          <a:p>
            <a:pPr algn="ctr"/>
            <a:r>
              <a:rPr lang="tr-TR" sz="2800" dirty="0" smtClean="0">
                <a:solidFill>
                  <a:srgbClr val="C00000"/>
                </a:solidFill>
                <a:latin typeface="+mn-lt"/>
              </a:rPr>
              <a:t>(</a:t>
            </a:r>
            <a:r>
              <a:rPr lang="tr-TR" sz="2800" dirty="0">
                <a:solidFill>
                  <a:srgbClr val="C00000"/>
                </a:solidFill>
                <a:latin typeface="+mn-lt"/>
              </a:rPr>
              <a:t>Ana Eylem </a:t>
            </a:r>
            <a:r>
              <a:rPr lang="tr-TR" sz="2800" dirty="0" smtClean="0">
                <a:solidFill>
                  <a:srgbClr val="C00000"/>
                </a:solidFill>
                <a:latin typeface="+mn-lt"/>
              </a:rPr>
              <a:t>2)</a:t>
            </a:r>
            <a:endParaRPr lang="tr-TR" sz="2800" dirty="0">
              <a:solidFill>
                <a:srgbClr val="C00000"/>
              </a:solidFill>
              <a:latin typeface="+mn-lt"/>
            </a:endParaRPr>
          </a:p>
        </p:txBody>
      </p:sp>
    </p:spTree>
    <p:extLst>
      <p:ext uri="{BB962C8B-B14F-4D97-AF65-F5344CB8AC3E}">
        <p14:creationId xmlns:p14="http://schemas.microsoft.com/office/powerpoint/2010/main" val="8769545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620688"/>
            <a:ext cx="8229600" cy="609600"/>
          </a:xfrm>
        </p:spPr>
        <p:txBody>
          <a:bodyPr rtlCol="0">
            <a:noAutofit/>
          </a:bodyPr>
          <a:lstStyle/>
          <a:p>
            <a:pPr algn="ctr" fontAlgn="auto">
              <a:spcAft>
                <a:spcPts val="0"/>
              </a:spcAft>
              <a:defRPr/>
            </a:pPr>
            <a:r>
              <a:rPr lang="tr-TR" altLang="tr-TR" sz="3600" dirty="0" smtClean="0">
                <a:latin typeface="+mn-lt"/>
              </a:rPr>
              <a:t>Stratejik Ortaklıklar (KA2)</a:t>
            </a:r>
            <a:endParaRPr lang="en-US" sz="3600" dirty="0">
              <a:latin typeface="+mn-lt"/>
            </a:endParaRPr>
          </a:p>
        </p:txBody>
      </p:sp>
      <p:sp>
        <p:nvSpPr>
          <p:cNvPr id="3" name="Content Placeholder 2"/>
          <p:cNvSpPr>
            <a:spLocks noGrp="1"/>
          </p:cNvSpPr>
          <p:nvPr>
            <p:ph idx="1"/>
          </p:nvPr>
        </p:nvSpPr>
        <p:spPr>
          <a:xfrm>
            <a:off x="456950" y="1124744"/>
            <a:ext cx="8229600" cy="5184576"/>
          </a:xfrm>
        </p:spPr>
        <p:txBody>
          <a:bodyPr rtlCol="0">
            <a:noAutofit/>
          </a:bodyPr>
          <a:lstStyle/>
          <a:p>
            <a:pPr marL="0" indent="0" algn="just" fontAlgn="auto">
              <a:lnSpc>
                <a:spcPct val="160000"/>
              </a:lnSpc>
              <a:spcBef>
                <a:spcPts val="0"/>
              </a:spcBef>
              <a:spcAft>
                <a:spcPts val="0"/>
              </a:spcAft>
              <a:buFontTx/>
              <a:buNone/>
              <a:defRPr/>
            </a:pPr>
            <a:r>
              <a:rPr lang="tr-TR" altLang="tr-TR" b="1" dirty="0">
                <a:solidFill>
                  <a:srgbClr val="000000"/>
                </a:solidFill>
                <a:latin typeface="+mn-lt"/>
                <a:cs typeface="Arial" panose="020B0604020202020204" pitchFamily="34" charset="0"/>
              </a:rPr>
              <a:t>Amaç:</a:t>
            </a:r>
          </a:p>
          <a:p>
            <a:pPr algn="just" fontAlgn="auto">
              <a:lnSpc>
                <a:spcPct val="160000"/>
              </a:lnSpc>
              <a:spcBef>
                <a:spcPts val="0"/>
              </a:spcBef>
              <a:spcAft>
                <a:spcPts val="0"/>
              </a:spcAft>
              <a:buFont typeface="Arial"/>
              <a:buChar char="•"/>
              <a:defRPr/>
            </a:pPr>
            <a:r>
              <a:rPr lang="tr-TR" sz="1600" dirty="0">
                <a:latin typeface="+mn-lt"/>
              </a:rPr>
              <a:t>Kurumsal, yerel/bölgesel, ulusal veya </a:t>
            </a:r>
            <a:r>
              <a:rPr lang="tr-TR" sz="1600" dirty="0" smtClean="0">
                <a:latin typeface="+mn-lt"/>
              </a:rPr>
              <a:t>uluslararası </a:t>
            </a:r>
            <a:r>
              <a:rPr lang="tr-TR" sz="1600" dirty="0">
                <a:latin typeface="+mn-lt"/>
              </a:rPr>
              <a:t>düzeyde yenilikçi uygulamaların geliştirilmesi, transfer edilmesi ve/veya uygulanması </a:t>
            </a:r>
          </a:p>
          <a:p>
            <a:pPr marL="0" indent="0" algn="just" fontAlgn="auto">
              <a:lnSpc>
                <a:spcPct val="160000"/>
              </a:lnSpc>
              <a:spcBef>
                <a:spcPts val="0"/>
              </a:spcBef>
              <a:spcAft>
                <a:spcPts val="0"/>
              </a:spcAft>
              <a:buFont typeface="Arial"/>
              <a:buNone/>
              <a:defRPr/>
            </a:pPr>
            <a:r>
              <a:rPr lang="tr-TR" altLang="tr-TR" b="1" dirty="0" smtClean="0">
                <a:solidFill>
                  <a:srgbClr val="000000"/>
                </a:solidFill>
                <a:latin typeface="+mn-lt"/>
                <a:cs typeface="Arial" panose="020B0604020202020204" pitchFamily="34" charset="0"/>
              </a:rPr>
              <a:t>Faaliyetler</a:t>
            </a:r>
            <a:r>
              <a:rPr lang="tr-TR" altLang="tr-TR" b="1" dirty="0">
                <a:solidFill>
                  <a:srgbClr val="000000"/>
                </a:solidFill>
                <a:latin typeface="+mn-lt"/>
                <a:cs typeface="Arial" panose="020B0604020202020204" pitchFamily="34" charset="0"/>
              </a:rPr>
              <a:t>:</a:t>
            </a:r>
          </a:p>
          <a:p>
            <a:pPr fontAlgn="auto">
              <a:lnSpc>
                <a:spcPct val="160000"/>
              </a:lnSpc>
              <a:spcBef>
                <a:spcPts val="0"/>
              </a:spcBef>
              <a:spcAft>
                <a:spcPts val="0"/>
              </a:spcAft>
              <a:buFont typeface="Arial"/>
              <a:buChar char="•"/>
              <a:defRPr/>
            </a:pPr>
            <a:r>
              <a:rPr lang="tr-TR" sz="1600" dirty="0" smtClean="0">
                <a:latin typeface="+mn-lt"/>
              </a:rPr>
              <a:t>Ortak </a:t>
            </a:r>
            <a:r>
              <a:rPr lang="tr-TR" sz="1600" dirty="0">
                <a:latin typeface="+mn-lt"/>
              </a:rPr>
              <a:t>kurum/kuruluşlar arasındaki uygulama ve deneyimlerin paylaşımına yönelik faaliyetler</a:t>
            </a:r>
          </a:p>
          <a:p>
            <a:pPr fontAlgn="auto">
              <a:lnSpc>
                <a:spcPct val="160000"/>
              </a:lnSpc>
              <a:spcBef>
                <a:spcPts val="0"/>
              </a:spcBef>
              <a:spcAft>
                <a:spcPts val="0"/>
              </a:spcAft>
              <a:buFont typeface="Arial"/>
              <a:buChar char="•"/>
              <a:defRPr/>
            </a:pPr>
            <a:r>
              <a:rPr lang="tr-TR" sz="1600" dirty="0">
                <a:latin typeface="+mn-lt"/>
              </a:rPr>
              <a:t>Yenilikçi uygulamaların geliştirilmesine, test edilmesine ve uygulanmasına yönelik faaliyetler</a:t>
            </a:r>
          </a:p>
          <a:p>
            <a:pPr fontAlgn="auto">
              <a:lnSpc>
                <a:spcPct val="160000"/>
              </a:lnSpc>
              <a:spcBef>
                <a:spcPts val="0"/>
              </a:spcBef>
              <a:spcAft>
                <a:spcPts val="0"/>
              </a:spcAft>
              <a:buFont typeface="Arial"/>
              <a:buChar char="•"/>
              <a:defRPr/>
            </a:pPr>
            <a:r>
              <a:rPr lang="tr-TR" sz="1600" dirty="0">
                <a:latin typeface="+mn-lt"/>
              </a:rPr>
              <a:t>Örgün, yaygın ve informal öğrenme ile </a:t>
            </a:r>
            <a:r>
              <a:rPr lang="tr-TR" sz="1600" dirty="0" smtClean="0">
                <a:latin typeface="+mn-lt"/>
              </a:rPr>
              <a:t>edinilmiş </a:t>
            </a:r>
            <a:r>
              <a:rPr lang="tr-TR" sz="1600" dirty="0">
                <a:latin typeface="+mn-lt"/>
              </a:rPr>
              <a:t>bilgi, beceri ve yeterliliklerin tanınmasına ve geçerliliğine imkân sağlayan faaliyetler</a:t>
            </a:r>
          </a:p>
          <a:p>
            <a:pPr fontAlgn="auto">
              <a:lnSpc>
                <a:spcPct val="160000"/>
              </a:lnSpc>
              <a:spcBef>
                <a:spcPts val="0"/>
              </a:spcBef>
              <a:spcAft>
                <a:spcPts val="0"/>
              </a:spcAft>
              <a:buFont typeface="Arial"/>
              <a:buChar char="•"/>
              <a:defRPr/>
            </a:pPr>
            <a:r>
              <a:rPr lang="tr-TR" sz="1600" dirty="0">
                <a:latin typeface="+mn-lt"/>
              </a:rPr>
              <a:t>Yerel otoriteler arasındaki işbirliğini sağlayan faaliyetler</a:t>
            </a:r>
          </a:p>
          <a:p>
            <a:pPr fontAlgn="auto">
              <a:lnSpc>
                <a:spcPct val="160000"/>
              </a:lnSpc>
              <a:spcBef>
                <a:spcPts val="0"/>
              </a:spcBef>
              <a:spcAft>
                <a:spcPts val="0"/>
              </a:spcAft>
              <a:buFont typeface="Arial"/>
              <a:buChar char="•"/>
              <a:defRPr/>
            </a:pPr>
            <a:r>
              <a:rPr lang="tr-TR" sz="1600" dirty="0">
                <a:latin typeface="+mn-lt"/>
              </a:rPr>
              <a:t>Aktif vatandaşlığı destekleyen faaliyetler</a:t>
            </a:r>
            <a:br>
              <a:rPr lang="tr-TR" sz="1600" dirty="0">
                <a:latin typeface="+mn-lt"/>
              </a:rPr>
            </a:br>
            <a:endParaRPr lang="tr-TR" altLang="tr-TR" sz="1600" dirty="0">
              <a:latin typeface="+mn-lt"/>
              <a:cs typeface="Tahoma" pitchFamily="34" charset="0"/>
            </a:endParaRPr>
          </a:p>
          <a:p>
            <a:pPr marL="0" indent="0" fontAlgn="auto">
              <a:lnSpc>
                <a:spcPct val="160000"/>
              </a:lnSpc>
              <a:spcAft>
                <a:spcPts val="0"/>
              </a:spcAft>
              <a:buFont typeface="Arial"/>
              <a:buNone/>
              <a:defRPr/>
            </a:pPr>
            <a:endParaRPr lang="en-US" sz="16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388235"/>
            <a:ext cx="8496944" cy="5760640"/>
          </a:xfrm>
        </p:spPr>
        <p:txBody>
          <a:bodyPr>
            <a:normAutofit/>
          </a:bodyPr>
          <a:lstStyle/>
          <a:p>
            <a:pPr algn="ctr">
              <a:lnSpc>
                <a:spcPct val="114000"/>
              </a:lnSpc>
              <a:buNone/>
            </a:pPr>
            <a:r>
              <a:rPr lang="tr-TR" sz="3000" dirty="0" smtClean="0">
                <a:solidFill>
                  <a:schemeClr val="tx1"/>
                </a:solidFill>
                <a:latin typeface="+mn-lt"/>
              </a:rPr>
              <a:t>Yeniliği Destekleyen Stratejik Ortaklıklar </a:t>
            </a:r>
            <a:r>
              <a:rPr lang="tr-TR" sz="3000" b="1" dirty="0" smtClean="0">
                <a:solidFill>
                  <a:srgbClr val="FF33CC"/>
                </a:solidFill>
                <a:latin typeface="+mn-lt"/>
              </a:rPr>
              <a:t>(</a:t>
            </a:r>
            <a:r>
              <a:rPr lang="tr-TR" sz="3000" b="1" dirty="0" err="1" smtClean="0">
                <a:solidFill>
                  <a:srgbClr val="FF33CC"/>
                </a:solidFill>
                <a:latin typeface="+mn-lt"/>
              </a:rPr>
              <a:t>DoI</a:t>
            </a:r>
            <a:r>
              <a:rPr lang="tr-TR" sz="3000" b="1" dirty="0" smtClean="0">
                <a:solidFill>
                  <a:srgbClr val="FF33CC"/>
                </a:solidFill>
                <a:latin typeface="+mn-lt"/>
              </a:rPr>
              <a:t>)</a:t>
            </a:r>
          </a:p>
          <a:p>
            <a:pPr marL="0" indent="0" algn="just">
              <a:lnSpc>
                <a:spcPct val="150000"/>
              </a:lnSpc>
              <a:spcBef>
                <a:spcPts val="0"/>
              </a:spcBef>
              <a:buNone/>
            </a:pPr>
            <a:endParaRPr lang="tr-TR" sz="1000" dirty="0" smtClean="0">
              <a:latin typeface="+mn-lt"/>
            </a:endParaRPr>
          </a:p>
          <a:p>
            <a:pPr marL="0" indent="0" algn="just">
              <a:lnSpc>
                <a:spcPct val="150000"/>
              </a:lnSpc>
              <a:spcBef>
                <a:spcPts val="0"/>
              </a:spcBef>
              <a:buNone/>
            </a:pPr>
            <a:r>
              <a:rPr lang="tr-TR" sz="1600" dirty="0" smtClean="0">
                <a:latin typeface="+mn-lt"/>
              </a:rPr>
              <a:t>Bu tip projelerin, yenilikçi çıktılar üretmesi ve/veya mevcut veya yeni üretilmiş olan ürünler veya yenilikçi fikirler ile ilgili yaygınlaştırma çıktılarının yoğun olarak kullanılması beklenmektedir. Başvuru sahipleri, </a:t>
            </a:r>
            <a:r>
              <a:rPr lang="tr-TR" sz="1600" b="1" dirty="0" smtClean="0">
                <a:solidFill>
                  <a:srgbClr val="D5384B"/>
                </a:solidFill>
                <a:latin typeface="+mn-lt"/>
              </a:rPr>
              <a:t>Entelektüel Çıktılar </a:t>
            </a:r>
            <a:r>
              <a:rPr lang="tr-TR" sz="1600" b="1" dirty="0" smtClean="0">
                <a:latin typeface="+mn-lt"/>
              </a:rPr>
              <a:t>ve </a:t>
            </a:r>
            <a:r>
              <a:rPr lang="tr-TR" sz="1600" b="1" dirty="0" smtClean="0">
                <a:solidFill>
                  <a:srgbClr val="D5384B"/>
                </a:solidFill>
                <a:latin typeface="+mn-lt"/>
              </a:rPr>
              <a:t>Çoğaltıcı Etkinlikler</a:t>
            </a:r>
            <a:r>
              <a:rPr lang="tr-TR" sz="1600" b="1" dirty="0" smtClean="0">
                <a:latin typeface="+mn-lt"/>
              </a:rPr>
              <a:t> bütçe kalemi altında bütçe talebinde bulunabilirler</a:t>
            </a:r>
            <a:r>
              <a:rPr lang="tr-TR" sz="1600" dirty="0" smtClean="0">
                <a:latin typeface="+mn-lt"/>
              </a:rPr>
              <a:t>. Bu </a:t>
            </a:r>
            <a:r>
              <a:rPr lang="tr-TR" sz="1600" dirty="0" smtClean="0"/>
              <a:t>kapsamda </a:t>
            </a:r>
            <a:r>
              <a:rPr lang="tr-TR" sz="1600" dirty="0"/>
              <a:t>ulusal bütçe tahsisatının </a:t>
            </a:r>
            <a:r>
              <a:rPr lang="tr-TR" sz="1600" b="1" dirty="0"/>
              <a:t>% </a:t>
            </a:r>
            <a:r>
              <a:rPr lang="tr-TR" sz="1600" b="1" dirty="0" smtClean="0"/>
              <a:t>20’si </a:t>
            </a:r>
            <a:r>
              <a:rPr lang="tr-TR" sz="1600" dirty="0" smtClean="0"/>
              <a:t>‘Yenilik </a:t>
            </a:r>
            <a:r>
              <a:rPr lang="tr-TR" sz="1600" dirty="0"/>
              <a:t>Geliştirme’ projelerine ayrılmıştır.</a:t>
            </a:r>
            <a:r>
              <a:rPr lang="tr-TR" sz="1600" dirty="0" smtClean="0">
                <a:latin typeface="+mn-lt"/>
              </a:rPr>
              <a:t> </a:t>
            </a:r>
            <a:endParaRPr lang="tr-TR" sz="1600" dirty="0" smtClean="0">
              <a:latin typeface="+mn-lt"/>
            </a:endParaRPr>
          </a:p>
          <a:p>
            <a:pPr marL="0" indent="0" algn="just">
              <a:lnSpc>
                <a:spcPct val="150000"/>
              </a:lnSpc>
              <a:spcBef>
                <a:spcPts val="0"/>
              </a:spcBef>
              <a:buNone/>
            </a:pPr>
            <a:endParaRPr lang="tr-TR" sz="1000" dirty="0" smtClean="0">
              <a:latin typeface="+mn-lt"/>
            </a:endParaRPr>
          </a:p>
          <a:p>
            <a:pPr algn="ctr">
              <a:lnSpc>
                <a:spcPct val="150000"/>
              </a:lnSpc>
              <a:spcBef>
                <a:spcPts val="0"/>
              </a:spcBef>
              <a:buNone/>
            </a:pPr>
            <a:r>
              <a:rPr lang="tr-TR" sz="2000" b="1" dirty="0" smtClean="0">
                <a:solidFill>
                  <a:schemeClr val="tx1"/>
                </a:solidFill>
                <a:latin typeface="+mn-lt"/>
              </a:rPr>
              <a:t>İyi Uygulamaların Değişimini Destekleyen Stratejik Ortaklıklar </a:t>
            </a:r>
            <a:r>
              <a:rPr lang="tr-TR" sz="2000" b="1" dirty="0" smtClean="0">
                <a:solidFill>
                  <a:srgbClr val="FF33CC"/>
                </a:solidFill>
                <a:latin typeface="+mn-lt"/>
              </a:rPr>
              <a:t>(</a:t>
            </a:r>
            <a:r>
              <a:rPr lang="tr-TR" sz="2000" b="1" dirty="0" err="1" smtClean="0">
                <a:solidFill>
                  <a:srgbClr val="FF33CC"/>
                </a:solidFill>
                <a:latin typeface="+mn-lt"/>
              </a:rPr>
              <a:t>EoP</a:t>
            </a:r>
            <a:r>
              <a:rPr lang="tr-TR" sz="2000" b="1" dirty="0" smtClean="0">
                <a:solidFill>
                  <a:srgbClr val="FF33CC"/>
                </a:solidFill>
                <a:latin typeface="+mn-lt"/>
              </a:rPr>
              <a:t>)</a:t>
            </a:r>
          </a:p>
          <a:p>
            <a:pPr algn="ctr">
              <a:lnSpc>
                <a:spcPct val="150000"/>
              </a:lnSpc>
              <a:spcBef>
                <a:spcPts val="0"/>
              </a:spcBef>
              <a:buNone/>
            </a:pPr>
            <a:endParaRPr lang="tr-TR" sz="1000" dirty="0" smtClean="0">
              <a:latin typeface="+mn-lt"/>
            </a:endParaRPr>
          </a:p>
          <a:p>
            <a:pPr marL="0" indent="0" algn="just">
              <a:lnSpc>
                <a:spcPct val="150000"/>
              </a:lnSpc>
              <a:spcBef>
                <a:spcPts val="0"/>
              </a:spcBef>
              <a:buNone/>
            </a:pPr>
            <a:r>
              <a:rPr lang="tr-TR" sz="1600" dirty="0" smtClean="0">
                <a:latin typeface="+mn-lt"/>
              </a:rPr>
              <a:t>Bu tip projeler kapsamında temel amaç, kurum/kuruluşların </a:t>
            </a:r>
            <a:r>
              <a:rPr lang="tr-TR" sz="1600" b="1" dirty="0" smtClean="0">
                <a:latin typeface="+mn-lt"/>
              </a:rPr>
              <a:t>ağ oluşturmaları ve bu ağları güçlendirmeleri</a:t>
            </a:r>
            <a:r>
              <a:rPr lang="tr-TR" sz="1600" dirty="0" smtClean="0">
                <a:latin typeface="+mn-lt"/>
              </a:rPr>
              <a:t>, ulus ötesi düzeyde faaliyet gösterecek şekilde </a:t>
            </a:r>
            <a:r>
              <a:rPr lang="tr-TR" sz="1600" b="1" dirty="0" smtClean="0">
                <a:latin typeface="+mn-lt"/>
              </a:rPr>
              <a:t>kapasitelerini geliştirmeleri </a:t>
            </a:r>
            <a:r>
              <a:rPr lang="tr-TR" sz="1600" dirty="0" smtClean="0">
                <a:latin typeface="+mn-lt"/>
              </a:rPr>
              <a:t>ve </a:t>
            </a:r>
            <a:r>
              <a:rPr lang="tr-TR" sz="1600" b="1" dirty="0" smtClean="0">
                <a:latin typeface="+mn-lt"/>
              </a:rPr>
              <a:t>fikirleri, uygulamaları ve yöntemleri paylaşmaları</a:t>
            </a:r>
            <a:r>
              <a:rPr lang="tr-TR" sz="1600" dirty="0" smtClean="0">
                <a:latin typeface="+mn-lt"/>
              </a:rPr>
              <a:t>dır. Bu </a:t>
            </a:r>
            <a:r>
              <a:rPr lang="tr-TR" sz="1600" dirty="0" smtClean="0"/>
              <a:t>kapsamda </a:t>
            </a:r>
            <a:r>
              <a:rPr lang="tr-TR" sz="1600" dirty="0"/>
              <a:t>ulusal bütçe tahsisatının </a:t>
            </a:r>
            <a:r>
              <a:rPr lang="tr-TR" sz="1600" b="1" dirty="0"/>
              <a:t>% 80’i</a:t>
            </a:r>
            <a:r>
              <a:rPr lang="tr-TR" sz="1600" dirty="0"/>
              <a:t> ‘İyi Uygulamaların </a:t>
            </a:r>
            <a:r>
              <a:rPr lang="tr-TR" sz="1600" dirty="0" smtClean="0"/>
              <a:t>Değişimi’ projelerine </a:t>
            </a:r>
            <a:r>
              <a:rPr lang="tr-TR" sz="1600" dirty="0"/>
              <a:t>ayrılmıştır.</a:t>
            </a:r>
            <a:endParaRPr lang="tr-TR" sz="1600" dirty="0" smtClean="0">
              <a:latin typeface="+mn-lt"/>
            </a:endParaRPr>
          </a:p>
          <a:p>
            <a:endParaRPr lang="tr-TR" sz="2000" dirty="0">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51280" y="436563"/>
            <a:ext cx="8041440" cy="832197"/>
          </a:xfrm>
        </p:spPr>
        <p:txBody>
          <a:bodyPr/>
          <a:lstStyle/>
          <a:p>
            <a:pPr algn="ctr"/>
            <a:r>
              <a:rPr lang="tr-TR" sz="3600" dirty="0" smtClean="0">
                <a:latin typeface="+mn-lt"/>
              </a:rPr>
              <a:t>Stratejik Ortaklığın Amaçları</a:t>
            </a:r>
            <a:endParaRPr lang="tr-TR" sz="3600" dirty="0">
              <a:latin typeface="+mn-lt"/>
            </a:endParaRPr>
          </a:p>
        </p:txBody>
      </p:sp>
      <p:sp>
        <p:nvSpPr>
          <p:cNvPr id="3" name="2 İçerik Yer Tutucusu"/>
          <p:cNvSpPr>
            <a:spLocks noGrp="1"/>
          </p:cNvSpPr>
          <p:nvPr>
            <p:ph idx="1"/>
          </p:nvPr>
        </p:nvSpPr>
        <p:spPr>
          <a:xfrm>
            <a:off x="683568" y="1556792"/>
            <a:ext cx="7704856" cy="3951337"/>
          </a:xfrm>
        </p:spPr>
        <p:txBody>
          <a:bodyPr>
            <a:normAutofit fontScale="85000" lnSpcReduction="10000"/>
          </a:bodyPr>
          <a:lstStyle/>
          <a:p>
            <a:pPr algn="just">
              <a:lnSpc>
                <a:spcPct val="150000"/>
              </a:lnSpc>
              <a:buFont typeface="Arial" pitchFamily="34" charset="0"/>
              <a:buChar char="•"/>
            </a:pPr>
            <a:r>
              <a:rPr lang="tr-TR" dirty="0" smtClean="0">
                <a:latin typeface="+mn-lt"/>
              </a:rPr>
              <a:t>Yenilikçi uygulamaların geliştirilmesi, transferi ve/veya uygulanması,</a:t>
            </a:r>
          </a:p>
          <a:p>
            <a:pPr algn="just">
              <a:lnSpc>
                <a:spcPct val="150000"/>
              </a:lnSpc>
              <a:buFont typeface="Arial" pitchFamily="34" charset="0"/>
              <a:buChar char="•"/>
            </a:pPr>
            <a:r>
              <a:rPr lang="tr-TR" dirty="0" smtClean="0">
                <a:latin typeface="+mn-lt"/>
              </a:rPr>
              <a:t>Avrupa seviyesinde işbirliği,</a:t>
            </a:r>
          </a:p>
          <a:p>
            <a:pPr algn="just">
              <a:lnSpc>
                <a:spcPct val="150000"/>
              </a:lnSpc>
              <a:buFont typeface="Arial" pitchFamily="34" charset="0"/>
              <a:buChar char="•"/>
            </a:pPr>
            <a:r>
              <a:rPr lang="tr-TR" altLang="tr-TR" dirty="0" smtClean="0">
                <a:latin typeface="+mn-lt"/>
              </a:rPr>
              <a:t>Eğitim, öğretim ve öğrenme süreçlerinin kalitesinin artırılması,</a:t>
            </a:r>
          </a:p>
          <a:p>
            <a:pPr algn="just">
              <a:lnSpc>
                <a:spcPct val="150000"/>
              </a:lnSpc>
              <a:buFont typeface="Arial" pitchFamily="34" charset="0"/>
              <a:buChar char="•"/>
            </a:pPr>
            <a:r>
              <a:rPr lang="tr-TR" dirty="0" smtClean="0">
                <a:latin typeface="+mn-lt"/>
              </a:rPr>
              <a:t>Karşılıklı öğrenmeyi ve deneyimlerin paylaşılmasını teşvik eden ortak girişimler,</a:t>
            </a:r>
          </a:p>
          <a:p>
            <a:pPr algn="just">
              <a:lnSpc>
                <a:spcPct val="150000"/>
              </a:lnSpc>
              <a:buFont typeface="Arial" pitchFamily="34" charset="0"/>
              <a:buChar char="•"/>
            </a:pPr>
            <a:r>
              <a:rPr lang="tr-TR" altLang="tr-TR" dirty="0" smtClean="0">
                <a:latin typeface="+mn-lt"/>
              </a:rPr>
              <a:t>Kurumsal modernizasyon ve toplumsal yenilik getiren deneyimlerin uygulamaya geçirilmesi,</a:t>
            </a: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0034" y="581900"/>
            <a:ext cx="8128425" cy="830876"/>
          </a:xfrm>
        </p:spPr>
        <p:txBody>
          <a:bodyPr>
            <a:normAutofit/>
          </a:bodyPr>
          <a:lstStyle/>
          <a:p>
            <a:pPr algn="ctr"/>
            <a:r>
              <a:rPr lang="tr-TR" sz="3600" dirty="0" smtClean="0">
                <a:latin typeface="+mn-lt"/>
              </a:rPr>
              <a:t>Alana Özgü Öncelikler: </a:t>
            </a:r>
            <a:r>
              <a:rPr lang="tr-TR" sz="3600" dirty="0">
                <a:latin typeface="+mn-lt"/>
              </a:rPr>
              <a:t>Okul </a:t>
            </a:r>
            <a:r>
              <a:rPr lang="tr-TR" sz="3600" dirty="0" smtClean="0">
                <a:latin typeface="+mn-lt"/>
              </a:rPr>
              <a:t>Eğitimi</a:t>
            </a:r>
            <a:endParaRPr lang="tr-TR" sz="3600" dirty="0">
              <a:latin typeface="+mn-lt"/>
            </a:endParaRPr>
          </a:p>
        </p:txBody>
      </p:sp>
      <p:sp>
        <p:nvSpPr>
          <p:cNvPr id="3" name="İçerik Yer Tutucusu 2"/>
          <p:cNvSpPr>
            <a:spLocks noGrp="1"/>
          </p:cNvSpPr>
          <p:nvPr>
            <p:ph idx="1"/>
          </p:nvPr>
        </p:nvSpPr>
        <p:spPr>
          <a:xfrm>
            <a:off x="500034" y="1650520"/>
            <a:ext cx="8131210" cy="4421685"/>
          </a:xfrm>
        </p:spPr>
        <p:txBody>
          <a:bodyPr>
            <a:noAutofit/>
          </a:bodyPr>
          <a:lstStyle/>
          <a:p>
            <a:pPr marL="285750" indent="-285750" algn="just">
              <a:lnSpc>
                <a:spcPct val="150000"/>
              </a:lnSpc>
              <a:buFont typeface="Arial" pitchFamily="34" charset="0"/>
              <a:buChar char="•"/>
            </a:pPr>
            <a:r>
              <a:rPr lang="tr-TR" sz="2000" dirty="0">
                <a:latin typeface="+mn-lt"/>
              </a:rPr>
              <a:t>Öğretmen ve okul yöneticilerini yüksek kaliteli öğretme </a:t>
            </a:r>
            <a:r>
              <a:rPr lang="tr-TR" sz="2000" dirty="0" smtClean="0">
                <a:latin typeface="+mn-lt"/>
              </a:rPr>
              <a:t>becerileri,</a:t>
            </a:r>
            <a:endParaRPr lang="tr-TR" sz="2000" dirty="0">
              <a:latin typeface="+mn-lt"/>
            </a:endParaRPr>
          </a:p>
          <a:p>
            <a:pPr marL="285750" indent="-285750" algn="just">
              <a:lnSpc>
                <a:spcPct val="150000"/>
              </a:lnSpc>
              <a:buFont typeface="Arial" pitchFamily="34" charset="0"/>
              <a:buChar char="•"/>
            </a:pPr>
            <a:r>
              <a:rPr lang="tr-TR" sz="2000" dirty="0">
                <a:latin typeface="+mn-lt"/>
              </a:rPr>
              <a:t>Karışık sınıf ortamlarıyla başa </a:t>
            </a:r>
            <a:r>
              <a:rPr lang="tr-TR" sz="2000" dirty="0" smtClean="0">
                <a:latin typeface="+mn-lt"/>
              </a:rPr>
              <a:t>çıkabilme,</a:t>
            </a:r>
            <a:endParaRPr lang="tr-TR" sz="2000" dirty="0">
              <a:latin typeface="+mn-lt"/>
            </a:endParaRPr>
          </a:p>
          <a:p>
            <a:pPr marL="285750" indent="-285750" algn="just">
              <a:lnSpc>
                <a:spcPct val="150000"/>
              </a:lnSpc>
              <a:buFont typeface="Arial" pitchFamily="34" charset="0"/>
              <a:buChar char="•"/>
            </a:pPr>
            <a:r>
              <a:rPr lang="tr-TR" sz="2000" dirty="0">
                <a:latin typeface="+mn-lt"/>
              </a:rPr>
              <a:t>Yeni eğitim teknikleri ve araçlarını sınıf ortamına taşıyabilme becerileriyle donatarak öğretme mesleğinin profilinin </a:t>
            </a:r>
            <a:r>
              <a:rPr lang="tr-TR" sz="2000" dirty="0" smtClean="0">
                <a:latin typeface="+mn-lt"/>
              </a:rPr>
              <a:t>güçlendirilmesi, </a:t>
            </a:r>
            <a:endParaRPr lang="tr-TR" sz="2000" dirty="0">
              <a:latin typeface="+mn-lt"/>
            </a:endParaRPr>
          </a:p>
          <a:p>
            <a:pPr marL="285750" indent="-285750" algn="just">
              <a:lnSpc>
                <a:spcPct val="150000"/>
              </a:lnSpc>
              <a:buFont typeface="Arial" pitchFamily="34" charset="0"/>
              <a:buChar char="•"/>
            </a:pPr>
            <a:r>
              <a:rPr lang="tr-TR" sz="2000" dirty="0">
                <a:latin typeface="+mn-lt"/>
              </a:rPr>
              <a:t>Kurumsal düzeyde değişikliklerin ve iyileşmelerin </a:t>
            </a:r>
            <a:r>
              <a:rPr lang="tr-TR" sz="2000" dirty="0" smtClean="0">
                <a:latin typeface="+mn-lt"/>
              </a:rPr>
              <a:t>planlanması,</a:t>
            </a:r>
            <a:endParaRPr lang="tr-TR" sz="2000" dirty="0">
              <a:latin typeface="+mn-lt"/>
            </a:endParaRPr>
          </a:p>
          <a:p>
            <a:pPr marL="285750" indent="-285750" algn="just">
              <a:lnSpc>
                <a:spcPct val="150000"/>
              </a:lnSpc>
              <a:buFont typeface="Arial" pitchFamily="34" charset="0"/>
              <a:buChar char="•"/>
            </a:pPr>
            <a:r>
              <a:rPr lang="tr-TR" sz="2000" dirty="0">
                <a:latin typeface="+mn-lt"/>
              </a:rPr>
              <a:t>İşbirlikçi ve yenilikçi uygulamaların </a:t>
            </a:r>
            <a:r>
              <a:rPr lang="tr-TR" sz="2000" dirty="0" smtClean="0">
                <a:latin typeface="+mn-lt"/>
              </a:rPr>
              <a:t>benimsenmesi,</a:t>
            </a:r>
            <a:endParaRPr lang="tr-TR" sz="2000" dirty="0">
              <a:latin typeface="+mn-lt"/>
            </a:endParaRPr>
          </a:p>
          <a:p>
            <a:endParaRPr lang="tr-TR" sz="20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77</a:t>
            </a:fld>
            <a:endParaRPr lang="en-US"/>
          </a:p>
        </p:txBody>
      </p:sp>
    </p:spTree>
    <p:extLst>
      <p:ext uri="{BB962C8B-B14F-4D97-AF65-F5344CB8AC3E}">
        <p14:creationId xmlns:p14="http://schemas.microsoft.com/office/powerpoint/2010/main" val="17755806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280" y="436563"/>
            <a:ext cx="8041440" cy="976213"/>
          </a:xfrm>
        </p:spPr>
        <p:txBody>
          <a:bodyPr/>
          <a:lstStyle/>
          <a:p>
            <a:pPr algn="ctr"/>
            <a:r>
              <a:rPr lang="tr-TR" sz="3600" dirty="0" smtClean="0">
                <a:latin typeface="+mn-lt"/>
              </a:rPr>
              <a:t>Alana Özgü Öncelikler: Okul Eğitimi</a:t>
            </a:r>
            <a:endParaRPr lang="tr-TR" dirty="0">
              <a:solidFill>
                <a:srgbClr val="0070C0"/>
              </a:solidFill>
            </a:endParaRPr>
          </a:p>
        </p:txBody>
      </p:sp>
      <p:sp>
        <p:nvSpPr>
          <p:cNvPr id="3" name="İçerik Yer Tutucusu 2"/>
          <p:cNvSpPr>
            <a:spLocks noGrp="1"/>
          </p:cNvSpPr>
          <p:nvPr>
            <p:ph idx="1"/>
          </p:nvPr>
        </p:nvSpPr>
        <p:spPr>
          <a:xfrm>
            <a:off x="447674" y="1571612"/>
            <a:ext cx="7910539" cy="4429156"/>
          </a:xfrm>
        </p:spPr>
        <p:txBody>
          <a:bodyPr>
            <a:noAutofit/>
          </a:bodyPr>
          <a:lstStyle/>
          <a:p>
            <a:pPr algn="just">
              <a:lnSpc>
                <a:spcPct val="150000"/>
              </a:lnSpc>
              <a:spcBef>
                <a:spcPts val="0"/>
              </a:spcBef>
              <a:buFont typeface="Arial" pitchFamily="34" charset="0"/>
              <a:buChar char="•"/>
            </a:pPr>
            <a:r>
              <a:rPr lang="tr-TR" sz="2000" dirty="0">
                <a:latin typeface="+mn-lt"/>
              </a:rPr>
              <a:t>Temel matematik, fen ve okuryazarlık </a:t>
            </a:r>
            <a:r>
              <a:rPr lang="tr-TR" sz="2000" dirty="0" smtClean="0">
                <a:latin typeface="+mn-lt"/>
              </a:rPr>
              <a:t>becerileri,</a:t>
            </a:r>
            <a:endParaRPr lang="tr-TR" sz="2000" dirty="0">
              <a:latin typeface="+mn-lt"/>
            </a:endParaRPr>
          </a:p>
          <a:p>
            <a:pPr algn="just">
              <a:lnSpc>
                <a:spcPct val="150000"/>
              </a:lnSpc>
              <a:spcBef>
                <a:spcPts val="0"/>
              </a:spcBef>
              <a:buFont typeface="Arial" pitchFamily="34" charset="0"/>
              <a:buChar char="•"/>
            </a:pPr>
            <a:r>
              <a:rPr lang="tr-TR" sz="2000" dirty="0">
                <a:latin typeface="+mn-lt"/>
              </a:rPr>
              <a:t>Çok-disiplinli ve disiplinler arası yaklaşımları kullanan öğrenci merkezli ve problem tabanlı aktif öğrenmeye odaklanan </a:t>
            </a:r>
            <a:r>
              <a:rPr lang="tr-TR" sz="2000" dirty="0" smtClean="0">
                <a:latin typeface="+mn-lt"/>
              </a:rPr>
              <a:t>projeler,</a:t>
            </a:r>
            <a:endParaRPr lang="tr-TR" sz="2000" dirty="0">
              <a:latin typeface="+mn-lt"/>
            </a:endParaRPr>
          </a:p>
          <a:p>
            <a:pPr algn="just">
              <a:lnSpc>
                <a:spcPct val="150000"/>
              </a:lnSpc>
              <a:spcBef>
                <a:spcPts val="0"/>
              </a:spcBef>
              <a:buFont typeface="Arial" pitchFamily="34" charset="0"/>
              <a:buChar char="•"/>
            </a:pPr>
            <a:r>
              <a:rPr lang="tr-TR" sz="2000" dirty="0">
                <a:latin typeface="+mn-lt"/>
              </a:rPr>
              <a:t>Fen öğretiminde kültürel ve/veya çevresel bağlamı konu alan eleştirel düşünme becerilerinin </a:t>
            </a:r>
            <a:r>
              <a:rPr lang="tr-TR" sz="2000" dirty="0" smtClean="0">
                <a:latin typeface="+mn-lt"/>
              </a:rPr>
              <a:t>güçlendirilmesi,</a:t>
            </a:r>
            <a:endParaRPr lang="tr-TR" sz="2000" dirty="0">
              <a:latin typeface="+mn-lt"/>
            </a:endParaRPr>
          </a:p>
          <a:p>
            <a:pPr algn="just">
              <a:lnSpc>
                <a:spcPct val="150000"/>
              </a:lnSpc>
              <a:spcBef>
                <a:spcPts val="0"/>
              </a:spcBef>
              <a:buFont typeface="Arial" pitchFamily="34" charset="0"/>
              <a:buChar char="•"/>
            </a:pPr>
            <a:r>
              <a:rPr lang="tr-TR" sz="2000" dirty="0">
                <a:latin typeface="+mn-lt"/>
              </a:rPr>
              <a:t>Motivasyonun artırılması amacıyla yenilikçi eğitici malzemelerin </a:t>
            </a:r>
            <a:r>
              <a:rPr lang="tr-TR" sz="2000" dirty="0" smtClean="0">
                <a:latin typeface="+mn-lt"/>
              </a:rPr>
              <a:t>geliştirilmesi,</a:t>
            </a:r>
            <a:endParaRPr lang="tr-TR" sz="2000" dirty="0">
              <a:latin typeface="+mn-lt"/>
            </a:endParaRPr>
          </a:p>
          <a:p>
            <a:pPr algn="just">
              <a:lnSpc>
                <a:spcPct val="150000"/>
              </a:lnSpc>
              <a:spcBef>
                <a:spcPts val="0"/>
              </a:spcBef>
              <a:buFont typeface="Arial" pitchFamily="34" charset="0"/>
              <a:buChar char="•"/>
            </a:pPr>
            <a:r>
              <a:rPr lang="tr-TR" sz="2000" dirty="0">
                <a:latin typeface="+mn-lt"/>
              </a:rPr>
              <a:t>Ana eğitim dilinin yanı sıra farklı dil becerileri üzerine inşa edilen çok dilli </a:t>
            </a:r>
            <a:r>
              <a:rPr lang="tr-TR" sz="2000" dirty="0" smtClean="0">
                <a:latin typeface="+mn-lt"/>
              </a:rPr>
              <a:t>sınıflar,</a:t>
            </a:r>
            <a:endParaRPr lang="tr-TR" sz="20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78</a:t>
            </a:fld>
            <a:endParaRPr lang="en-US"/>
          </a:p>
        </p:txBody>
      </p:sp>
    </p:spTree>
    <p:extLst>
      <p:ext uri="{BB962C8B-B14F-4D97-AF65-F5344CB8AC3E}">
        <p14:creationId xmlns:p14="http://schemas.microsoft.com/office/powerpoint/2010/main" val="12582843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280" y="436563"/>
            <a:ext cx="8041440" cy="1120229"/>
          </a:xfrm>
        </p:spPr>
        <p:txBody>
          <a:bodyPr/>
          <a:lstStyle/>
          <a:p>
            <a:pPr algn="ctr"/>
            <a:r>
              <a:rPr lang="tr-TR" sz="3600" dirty="0" smtClean="0">
                <a:latin typeface="+mn-lt"/>
              </a:rPr>
              <a:t>Alana Özgü Öncelikler: Okul Eğitimi</a:t>
            </a:r>
            <a:endParaRPr lang="tr-TR" sz="3600" dirty="0">
              <a:latin typeface="+mn-lt"/>
            </a:endParaRPr>
          </a:p>
        </p:txBody>
      </p:sp>
      <p:sp>
        <p:nvSpPr>
          <p:cNvPr id="3" name="İçerik Yer Tutucusu 2"/>
          <p:cNvSpPr>
            <a:spLocks noGrp="1"/>
          </p:cNvSpPr>
          <p:nvPr>
            <p:ph idx="1"/>
          </p:nvPr>
        </p:nvSpPr>
        <p:spPr>
          <a:xfrm>
            <a:off x="551280" y="2067198"/>
            <a:ext cx="7754520" cy="3046796"/>
          </a:xfrm>
        </p:spPr>
        <p:txBody>
          <a:bodyPr>
            <a:normAutofit/>
          </a:bodyPr>
          <a:lstStyle/>
          <a:p>
            <a:pPr algn="just">
              <a:lnSpc>
                <a:spcPct val="150000"/>
              </a:lnSpc>
              <a:buFont typeface="Arial" pitchFamily="34" charset="0"/>
              <a:buChar char="•"/>
            </a:pPr>
            <a:r>
              <a:rPr lang="tr-TR" sz="2000" dirty="0">
                <a:latin typeface="+mn-lt"/>
              </a:rPr>
              <a:t>Erken okul terki ve dezavantaj oluşturan hususlarla </a:t>
            </a:r>
            <a:r>
              <a:rPr lang="tr-TR" sz="2000" dirty="0" smtClean="0">
                <a:latin typeface="+mn-lt"/>
              </a:rPr>
              <a:t>mücadele,</a:t>
            </a:r>
            <a:endParaRPr lang="tr-TR" sz="2000" dirty="0">
              <a:latin typeface="+mn-lt"/>
            </a:endParaRPr>
          </a:p>
          <a:p>
            <a:pPr algn="just">
              <a:lnSpc>
                <a:spcPct val="150000"/>
              </a:lnSpc>
              <a:buFont typeface="Arial" pitchFamily="34" charset="0"/>
              <a:buChar char="•"/>
            </a:pPr>
            <a:r>
              <a:rPr lang="tr-TR" sz="2000" dirty="0">
                <a:latin typeface="+mn-lt"/>
              </a:rPr>
              <a:t>Ebeveynlerle ve diğer dış paydaşlarla olan işbirliğini </a:t>
            </a:r>
            <a:r>
              <a:rPr lang="tr-TR" sz="2000" dirty="0" smtClean="0">
                <a:latin typeface="+mn-lt"/>
              </a:rPr>
              <a:t>geliştirme,</a:t>
            </a:r>
            <a:endParaRPr lang="tr-TR" sz="2000" dirty="0">
              <a:latin typeface="+mn-lt"/>
            </a:endParaRPr>
          </a:p>
          <a:p>
            <a:pPr algn="just">
              <a:lnSpc>
                <a:spcPct val="150000"/>
              </a:lnSpc>
              <a:buFont typeface="Arial" pitchFamily="34" charset="0"/>
              <a:buChar char="•"/>
            </a:pPr>
            <a:r>
              <a:rPr lang="tr-TR" sz="2000" dirty="0">
                <a:latin typeface="+mn-lt"/>
              </a:rPr>
              <a:t>Öğretimde bütüncül işbirliği </a:t>
            </a:r>
            <a:r>
              <a:rPr lang="tr-TR" sz="2000" dirty="0" smtClean="0">
                <a:latin typeface="+mn-lt"/>
              </a:rPr>
              <a:t>yaklaşımları,</a:t>
            </a:r>
            <a:endParaRPr lang="tr-TR" sz="2000" dirty="0">
              <a:latin typeface="+mn-lt"/>
            </a:endParaRPr>
          </a:p>
          <a:p>
            <a:pPr algn="just">
              <a:lnSpc>
                <a:spcPct val="150000"/>
              </a:lnSpc>
              <a:buFont typeface="Arial" pitchFamily="34" charset="0"/>
              <a:buChar char="•"/>
            </a:pPr>
            <a:r>
              <a:rPr lang="tr-TR" sz="2000" dirty="0">
                <a:latin typeface="+mn-lt"/>
              </a:rPr>
              <a:t>Okulların ağ oluşturmasını destekleme amacıyla </a:t>
            </a:r>
            <a:r>
              <a:rPr lang="tr-TR" sz="2000" dirty="0" smtClean="0">
                <a:latin typeface="+mn-lt"/>
              </a:rPr>
              <a:t>kişiselleştirilmiş, </a:t>
            </a:r>
            <a:r>
              <a:rPr lang="tr-TR" sz="2000" dirty="0">
                <a:latin typeface="+mn-lt"/>
              </a:rPr>
              <a:t>öğrenme ve öğretme koşulları oluşturma ve yöntemler </a:t>
            </a:r>
            <a:r>
              <a:rPr lang="tr-TR" sz="2000" dirty="0" smtClean="0">
                <a:latin typeface="+mn-lt"/>
              </a:rPr>
              <a:t>geliştirme,</a:t>
            </a:r>
            <a:endParaRPr lang="tr-TR" sz="2000" dirty="0">
              <a:latin typeface="+mn-lt"/>
            </a:endParaRPr>
          </a:p>
          <a:p>
            <a:endParaRPr lang="tr-TR" sz="20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79</a:t>
            </a:fld>
            <a:endParaRPr lang="en-US"/>
          </a:p>
        </p:txBody>
      </p:sp>
    </p:spTree>
    <p:extLst>
      <p:ext uri="{BB962C8B-B14F-4D97-AF65-F5344CB8AC3E}">
        <p14:creationId xmlns:p14="http://schemas.microsoft.com/office/powerpoint/2010/main" val="264775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afik"/>
          <p:cNvGraphicFramePr/>
          <p:nvPr>
            <p:extLst>
              <p:ext uri="{D42A27DB-BD31-4B8C-83A1-F6EECF244321}">
                <p14:modId xmlns:p14="http://schemas.microsoft.com/office/powerpoint/2010/main" val="1221425589"/>
              </p:ext>
            </p:extLst>
          </p:nvPr>
        </p:nvGraphicFramePr>
        <p:xfrm>
          <a:off x="0" y="571480"/>
          <a:ext cx="9144000" cy="6286520"/>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1280" y="436563"/>
            <a:ext cx="8041440" cy="1048221"/>
          </a:xfrm>
        </p:spPr>
        <p:txBody>
          <a:bodyPr/>
          <a:lstStyle/>
          <a:p>
            <a:r>
              <a:rPr lang="tr-TR" sz="3600" dirty="0">
                <a:latin typeface="+mn-lt"/>
              </a:rPr>
              <a:t>Alana özgü </a:t>
            </a:r>
            <a:r>
              <a:rPr lang="tr-TR" sz="3600" dirty="0" smtClean="0">
                <a:latin typeface="+mn-lt"/>
              </a:rPr>
              <a:t>öncelikler: </a:t>
            </a:r>
            <a:r>
              <a:rPr lang="tr-TR" sz="3600" dirty="0">
                <a:latin typeface="+mn-lt"/>
              </a:rPr>
              <a:t>Okul </a:t>
            </a:r>
            <a:r>
              <a:rPr lang="tr-TR" sz="3600" dirty="0" smtClean="0">
                <a:latin typeface="+mn-lt"/>
              </a:rPr>
              <a:t>Eğitimi</a:t>
            </a:r>
            <a:endParaRPr lang="tr-TR" sz="3600" dirty="0">
              <a:latin typeface="+mn-lt"/>
            </a:endParaRPr>
          </a:p>
        </p:txBody>
      </p:sp>
      <p:sp>
        <p:nvSpPr>
          <p:cNvPr id="3" name="İçerik Yer Tutucusu 2"/>
          <p:cNvSpPr>
            <a:spLocks noGrp="1"/>
          </p:cNvSpPr>
          <p:nvPr>
            <p:ph idx="1"/>
          </p:nvPr>
        </p:nvSpPr>
        <p:spPr>
          <a:xfrm>
            <a:off x="447674" y="1571612"/>
            <a:ext cx="7981977" cy="4500594"/>
          </a:xfrm>
        </p:spPr>
        <p:txBody>
          <a:bodyPr>
            <a:noAutofit/>
          </a:bodyPr>
          <a:lstStyle/>
          <a:p>
            <a:pPr algn="just">
              <a:lnSpc>
                <a:spcPct val="150000"/>
              </a:lnSpc>
              <a:buFont typeface="Arial" pitchFamily="34" charset="0"/>
              <a:buChar char="•"/>
            </a:pPr>
            <a:r>
              <a:rPr lang="tr-TR" sz="2000" dirty="0">
                <a:latin typeface="+mn-lt"/>
              </a:rPr>
              <a:t>Erken çocukluk eğitimi ve bakımında </a:t>
            </a:r>
            <a:r>
              <a:rPr lang="tr-TR" sz="2000" i="1" dirty="0">
                <a:latin typeface="+mn-lt"/>
              </a:rPr>
              <a:t>(ECEC - </a:t>
            </a:r>
            <a:r>
              <a:rPr lang="en-US" sz="2000" i="1" dirty="0">
                <a:latin typeface="+mn-lt"/>
              </a:rPr>
              <a:t>Early Childhood Education and Care</a:t>
            </a:r>
            <a:r>
              <a:rPr lang="tr-TR" sz="2000" i="1" dirty="0">
                <a:latin typeface="+mn-lt"/>
              </a:rPr>
              <a:t>) </a:t>
            </a:r>
            <a:r>
              <a:rPr lang="tr-TR" sz="2000" dirty="0">
                <a:latin typeface="+mn-lt"/>
              </a:rPr>
              <a:t>kalitenin </a:t>
            </a:r>
            <a:r>
              <a:rPr lang="tr-TR" sz="2000" dirty="0" smtClean="0">
                <a:latin typeface="+mn-lt"/>
              </a:rPr>
              <a:t>artırılması,</a:t>
            </a:r>
            <a:endParaRPr lang="tr-TR" sz="2000" dirty="0">
              <a:latin typeface="+mn-lt"/>
            </a:endParaRPr>
          </a:p>
          <a:p>
            <a:pPr algn="just">
              <a:lnSpc>
                <a:spcPct val="150000"/>
              </a:lnSpc>
              <a:buFont typeface="Arial" pitchFamily="34" charset="0"/>
              <a:buChar char="•"/>
            </a:pPr>
            <a:r>
              <a:rPr lang="tr-TR" sz="2000" dirty="0">
                <a:latin typeface="+mn-lt"/>
              </a:rPr>
              <a:t>Erken çocukluk eğitimi ve bakımında</a:t>
            </a:r>
            <a:r>
              <a:rPr lang="tr-TR" sz="2000" dirty="0" smtClean="0">
                <a:latin typeface="+mn-lt"/>
              </a:rPr>
              <a:t> </a:t>
            </a:r>
            <a:r>
              <a:rPr lang="tr-TR" sz="2000" dirty="0">
                <a:latin typeface="+mn-lt"/>
              </a:rPr>
              <a:t>işgücünün </a:t>
            </a:r>
            <a:r>
              <a:rPr lang="tr-TR" sz="2000" dirty="0" smtClean="0">
                <a:latin typeface="+mn-lt"/>
              </a:rPr>
              <a:t>profesyonelleştirilmesi,</a:t>
            </a:r>
            <a:endParaRPr lang="tr-TR" sz="2000" dirty="0">
              <a:latin typeface="+mn-lt"/>
            </a:endParaRPr>
          </a:p>
          <a:p>
            <a:pPr algn="just">
              <a:lnSpc>
                <a:spcPct val="150000"/>
              </a:lnSpc>
              <a:buFont typeface="Arial" pitchFamily="34" charset="0"/>
              <a:buChar char="•"/>
            </a:pPr>
            <a:r>
              <a:rPr lang="tr-TR" sz="2000" dirty="0">
                <a:latin typeface="+mn-lt"/>
              </a:rPr>
              <a:t>Erken çocukluk eğitiminin faydalarının diğer okul eğitim düzeylerine taşınmasını garanti altına almayı amaçlayan </a:t>
            </a:r>
            <a:r>
              <a:rPr lang="tr-TR" sz="2000" dirty="0" smtClean="0">
                <a:latin typeface="+mn-lt"/>
              </a:rPr>
              <a:t>projeler,</a:t>
            </a:r>
            <a:endParaRPr lang="tr-TR" sz="2000" dirty="0">
              <a:latin typeface="+mn-lt"/>
            </a:endParaRPr>
          </a:p>
          <a:p>
            <a:pPr algn="just">
              <a:lnSpc>
                <a:spcPct val="150000"/>
              </a:lnSpc>
              <a:buFont typeface="Arial" pitchFamily="34" charset="0"/>
              <a:buChar char="•"/>
            </a:pPr>
            <a:r>
              <a:rPr lang="tr-TR" sz="2000" dirty="0">
                <a:latin typeface="+mn-lt"/>
              </a:rPr>
              <a:t>Erken çocukluk eğitimi ve bakımına yönelik yeni uygulama, yönetim ve finans modelleri geliştiren projelerin </a:t>
            </a:r>
            <a:r>
              <a:rPr lang="tr-TR" sz="2000" dirty="0" smtClean="0">
                <a:latin typeface="+mn-lt"/>
              </a:rPr>
              <a:t>desteklenmesi,</a:t>
            </a:r>
            <a:endParaRPr lang="tr-TR" sz="2000" dirty="0">
              <a:latin typeface="+mn-lt"/>
            </a:endParaRPr>
          </a:p>
          <a:p>
            <a:pPr algn="just"/>
            <a:endParaRPr lang="tr-TR" sz="2000" dirty="0">
              <a:latin typeface="+mn-lt"/>
            </a:endParaRPr>
          </a:p>
          <a:p>
            <a:endParaRPr lang="tr-TR" sz="20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80</a:t>
            </a:fld>
            <a:endParaRPr lang="en-US"/>
          </a:p>
        </p:txBody>
      </p:sp>
    </p:spTree>
    <p:extLst>
      <p:ext uri="{BB962C8B-B14F-4D97-AF65-F5344CB8AC3E}">
        <p14:creationId xmlns:p14="http://schemas.microsoft.com/office/powerpoint/2010/main" val="35438266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48994" y="548680"/>
            <a:ext cx="8229600" cy="5616624"/>
          </a:xfrm>
        </p:spPr>
        <p:txBody>
          <a:bodyPr>
            <a:normAutofit fontScale="92500" lnSpcReduction="10000"/>
          </a:bodyPr>
          <a:lstStyle/>
          <a:p>
            <a:pPr marL="0" indent="0" algn="ctr">
              <a:lnSpc>
                <a:spcPct val="150000"/>
              </a:lnSpc>
              <a:spcBef>
                <a:spcPts val="0"/>
              </a:spcBef>
              <a:buNone/>
            </a:pPr>
            <a:r>
              <a:rPr lang="tr-TR" altLang="tr-TR" sz="3300" dirty="0" smtClean="0">
                <a:solidFill>
                  <a:schemeClr val="tx1"/>
                </a:solidFill>
                <a:latin typeface="+mn-lt"/>
                <a:ea typeface="ＭＳ Ｐゴシック" pitchFamily="34" charset="-128"/>
              </a:rPr>
              <a:t>Okul Eğitimi (Sadece Okullar için) (KA229)</a:t>
            </a:r>
          </a:p>
          <a:p>
            <a:pPr marL="0" indent="0" algn="just">
              <a:lnSpc>
                <a:spcPct val="150000"/>
              </a:lnSpc>
              <a:spcBef>
                <a:spcPts val="0"/>
              </a:spcBef>
              <a:buNone/>
            </a:pPr>
            <a:r>
              <a:rPr lang="tr-TR" altLang="tr-TR" sz="1900" dirty="0" smtClean="0">
                <a:latin typeface="+mn-lt"/>
                <a:ea typeface="ＭＳ Ｐゴシック" pitchFamily="34" charset="-128"/>
              </a:rPr>
              <a:t>Sadece ilk ve orta derece okulların (ilkokul, ortaokul, lise) katılacağı programlardır. Her bir ortak, kendi ulusal ajansıyla sözleşme imzalar ve </a:t>
            </a:r>
            <a:r>
              <a:rPr lang="tr-TR" altLang="tr-TR" sz="1900" b="1" dirty="0" smtClean="0">
                <a:solidFill>
                  <a:srgbClr val="D5384B"/>
                </a:solidFill>
                <a:latin typeface="+mn-lt"/>
                <a:ea typeface="ＭＳ Ｐゴシック" pitchFamily="34" charset="-128"/>
              </a:rPr>
              <a:t>hibeyi doğrudan kendi ulusal ajansından alır. </a:t>
            </a:r>
            <a:r>
              <a:rPr lang="tr-TR" altLang="tr-TR" sz="1900" b="1" dirty="0" smtClean="0">
                <a:solidFill>
                  <a:schemeClr val="tx1"/>
                </a:solidFill>
                <a:latin typeface="+mn-lt"/>
                <a:ea typeface="ＭＳ Ｐゴシック" pitchFamily="34" charset="-128"/>
              </a:rPr>
              <a:t>Başvuru </a:t>
            </a:r>
            <a:r>
              <a:rPr lang="tr-TR" altLang="tr-TR" sz="1900" b="1" dirty="0" smtClean="0">
                <a:solidFill>
                  <a:srgbClr val="C00000"/>
                </a:solidFill>
                <a:latin typeface="+mn-lt"/>
                <a:ea typeface="ＭＳ Ｐゴシック" pitchFamily="34" charset="-128"/>
              </a:rPr>
              <a:t>web-form </a:t>
            </a:r>
            <a:r>
              <a:rPr lang="tr-TR" altLang="tr-TR" sz="1900" b="1" dirty="0" smtClean="0">
                <a:solidFill>
                  <a:schemeClr val="tx1"/>
                </a:solidFill>
                <a:latin typeface="+mn-lt"/>
                <a:ea typeface="ＭＳ Ｐゴシック" pitchFamily="34" charset="-128"/>
              </a:rPr>
              <a:t>üzerinden doldurulur.</a:t>
            </a:r>
          </a:p>
          <a:p>
            <a:pPr marL="0" indent="0" algn="just">
              <a:lnSpc>
                <a:spcPct val="150000"/>
              </a:lnSpc>
              <a:spcBef>
                <a:spcPts val="0"/>
              </a:spcBef>
              <a:buNone/>
            </a:pPr>
            <a:endParaRPr lang="tr-TR" altLang="tr-TR" b="1" dirty="0" smtClean="0">
              <a:solidFill>
                <a:srgbClr val="D5384B"/>
              </a:solidFill>
              <a:latin typeface="+mn-lt"/>
              <a:ea typeface="ＭＳ Ｐゴシック" pitchFamily="34" charset="-128"/>
            </a:endParaRPr>
          </a:p>
          <a:p>
            <a:pPr marL="0" indent="0" algn="ctr">
              <a:lnSpc>
                <a:spcPct val="150000"/>
              </a:lnSpc>
              <a:spcBef>
                <a:spcPts val="0"/>
              </a:spcBef>
              <a:buNone/>
            </a:pPr>
            <a:r>
              <a:rPr lang="tr-TR" altLang="tr-TR" sz="3300" dirty="0" smtClean="0">
                <a:solidFill>
                  <a:schemeClr val="tx1"/>
                </a:solidFill>
                <a:latin typeface="+mn-lt"/>
                <a:ea typeface="ＭＳ Ｐゴシック" pitchFamily="34" charset="-128"/>
              </a:rPr>
              <a:t>Okul Eğitimi (Karma Ortaklık) ( KA201)</a:t>
            </a:r>
          </a:p>
          <a:p>
            <a:pPr marL="0" indent="0" algn="just">
              <a:lnSpc>
                <a:spcPct val="150000"/>
              </a:lnSpc>
              <a:spcBef>
                <a:spcPts val="0"/>
              </a:spcBef>
              <a:buNone/>
            </a:pPr>
            <a:r>
              <a:rPr lang="tr-TR" altLang="tr-TR" sz="1900" dirty="0" smtClean="0">
                <a:ea typeface="ＭＳ Ｐゴシック" pitchFamily="34" charset="-128"/>
              </a:rPr>
              <a:t>Projede okul haricinde herhangi başka bir kurum türü </a:t>
            </a:r>
            <a:r>
              <a:rPr lang="tr-TR" altLang="tr-TR" sz="1900" b="1" dirty="0" smtClean="0">
                <a:ea typeface="ＭＳ Ｐゴシック" pitchFamily="34" charset="-128"/>
              </a:rPr>
              <a:t>(kamu kurumu, vakıf, dernek, STK vb</a:t>
            </a:r>
            <a:r>
              <a:rPr lang="tr-TR" altLang="tr-TR" sz="1900" dirty="0" smtClean="0">
                <a:ea typeface="ＭＳ Ｐゴシック" pitchFamily="34" charset="-128"/>
              </a:rPr>
              <a:t>) olması halinde taraflar KA201 formu ile başvuruda bulunabilirler. İlgili projenin koordinatörü kendi ulusal ajansıyla  tüm ortaklar adına sözleşme yapar. </a:t>
            </a:r>
            <a:r>
              <a:rPr lang="tr-TR" altLang="tr-TR" sz="1900" b="1" dirty="0" smtClean="0">
                <a:ea typeface="ＭＳ Ｐゴシック" pitchFamily="34" charset="-128"/>
              </a:rPr>
              <a:t> </a:t>
            </a:r>
            <a:r>
              <a:rPr lang="tr-TR" altLang="tr-TR" sz="1900" b="1" dirty="0" smtClean="0">
                <a:solidFill>
                  <a:srgbClr val="D5384B"/>
                </a:solidFill>
                <a:ea typeface="ＭＳ Ｐゴシック" pitchFamily="34" charset="-128"/>
              </a:rPr>
              <a:t>Tüm hibenin kontrolü ve diğer ortak ülkelere dağıtma görevi proje koordinatörüne aittir. </a:t>
            </a:r>
            <a:r>
              <a:rPr lang="tr-TR" altLang="tr-TR" sz="1900" b="1" dirty="0">
                <a:solidFill>
                  <a:schemeClr val="tx1"/>
                </a:solidFill>
                <a:ea typeface="ＭＳ Ｐゴシック" pitchFamily="34" charset="-128"/>
              </a:rPr>
              <a:t>Başvuru </a:t>
            </a:r>
            <a:r>
              <a:rPr lang="tr-TR" altLang="tr-TR" sz="1900" b="1" dirty="0">
                <a:solidFill>
                  <a:srgbClr val="C00000"/>
                </a:solidFill>
                <a:ea typeface="ＭＳ Ｐゴシック" pitchFamily="34" charset="-128"/>
              </a:rPr>
              <a:t>web-form </a:t>
            </a:r>
            <a:r>
              <a:rPr lang="tr-TR" altLang="tr-TR" sz="1900" b="1" dirty="0" smtClean="0">
                <a:solidFill>
                  <a:schemeClr val="tx1"/>
                </a:solidFill>
                <a:ea typeface="ＭＳ Ｐゴシック" pitchFamily="34" charset="-128"/>
              </a:rPr>
              <a:t>üzerinden </a:t>
            </a:r>
            <a:r>
              <a:rPr lang="tr-TR" altLang="tr-TR" sz="1900" b="1" dirty="0">
                <a:solidFill>
                  <a:schemeClr val="tx1"/>
                </a:solidFill>
                <a:ea typeface="ＭＳ Ｐゴシック" pitchFamily="34" charset="-128"/>
              </a:rPr>
              <a:t>doldurulur.</a:t>
            </a:r>
            <a:endParaRPr lang="tr-TR" altLang="tr-TR" sz="1900" b="1" dirty="0" smtClean="0">
              <a:solidFill>
                <a:srgbClr val="D5384B"/>
              </a:solidFill>
              <a:ea typeface="ＭＳ Ｐゴシック" pitchFamily="34" charset="-128"/>
            </a:endParaRPr>
          </a:p>
          <a:p>
            <a:pPr>
              <a:lnSpc>
                <a:spcPct val="150000"/>
              </a:lnSpc>
              <a:spcBef>
                <a:spcPts val="0"/>
              </a:spcBef>
            </a:pPr>
            <a:endParaRPr lang="tr-TR" dirty="0" smtClean="0"/>
          </a:p>
          <a:p>
            <a:pPr>
              <a:lnSpc>
                <a:spcPct val="150000"/>
              </a:lnSpc>
              <a:spcBef>
                <a:spcPts val="0"/>
              </a:spcBef>
            </a:pPr>
            <a:endParaRPr lang="tr-TR" dirty="0"/>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Zeynep TURKSOY\Desktop\KA201-2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1836758061"/>
              </p:ext>
            </p:extLst>
          </p:nvPr>
        </p:nvGraphicFramePr>
        <p:xfrm>
          <a:off x="-9694" y="54818"/>
          <a:ext cx="9153693" cy="565870"/>
        </p:xfrm>
        <a:graphic>
          <a:graphicData uri="http://schemas.openxmlformats.org/drawingml/2006/table">
            <a:tbl>
              <a:tblPr firstRow="1" bandRow="1">
                <a:tableStyleId>{073A0DAA-6AF3-43AB-8588-CEC1D06C72B9}</a:tableStyleId>
              </a:tblPr>
              <a:tblGrid>
                <a:gridCol w="2637478"/>
                <a:gridCol w="3168352"/>
                <a:gridCol w="3347863"/>
              </a:tblGrid>
              <a:tr h="5658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dirty="0" smtClean="0"/>
                        <a:t>Uygunluk Şartı</a:t>
                      </a:r>
                    </a:p>
                  </a:txBody>
                  <a:tcPr anchor="ctr"/>
                </a:tc>
                <a:tc>
                  <a:txBody>
                    <a:bodyPr/>
                    <a:lstStyle/>
                    <a:p>
                      <a:pPr algn="ctr"/>
                      <a:r>
                        <a:rPr lang="tr-TR" dirty="0" smtClean="0"/>
                        <a:t>KA201</a:t>
                      </a:r>
                      <a:endParaRPr lang="tr-TR" dirty="0"/>
                    </a:p>
                  </a:txBody>
                  <a:tcPr anchor="ctr"/>
                </a:tc>
                <a:tc>
                  <a:txBody>
                    <a:bodyPr/>
                    <a:lstStyle/>
                    <a:p>
                      <a:pPr algn="ctr"/>
                      <a:r>
                        <a:rPr lang="tr-TR" dirty="0" smtClean="0"/>
                        <a:t>KA229</a:t>
                      </a:r>
                      <a:endParaRPr lang="tr-TR" dirty="0"/>
                    </a:p>
                  </a:txBody>
                  <a:tcPr anchor="ct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535028788"/>
              </p:ext>
            </p:extLst>
          </p:nvPr>
        </p:nvGraphicFramePr>
        <p:xfrm>
          <a:off x="2699792" y="5013176"/>
          <a:ext cx="6240016" cy="370840"/>
        </p:xfrm>
        <a:graphic>
          <a:graphicData uri="http://schemas.openxmlformats.org/drawingml/2006/table">
            <a:tbl>
              <a:tblPr firstRow="1" bandRow="1">
                <a:tableStyleId>{073A0DAA-6AF3-43AB-8588-CEC1D06C72B9}</a:tableStyleId>
              </a:tblPr>
              <a:tblGrid>
                <a:gridCol w="6240016"/>
              </a:tblGrid>
              <a:tr h="370840">
                <a:tc>
                  <a:txBody>
                    <a:bodyPr/>
                    <a:lstStyle/>
                    <a:p>
                      <a:pPr algn="ctr"/>
                      <a:r>
                        <a:rPr lang="tr-TR" b="1" dirty="0" smtClean="0"/>
                        <a:t>En erken 01.09.2019,  en geç 31.12.2019</a:t>
                      </a:r>
                      <a:endParaRPr lang="tr-TR" b="1" dirty="0"/>
                    </a:p>
                  </a:txBody>
                  <a:tcPr/>
                </a:tc>
              </a:tr>
            </a:tbl>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82</a:t>
            </a:fld>
            <a:endParaRPr lang="en-US"/>
          </a:p>
        </p:txBody>
      </p:sp>
    </p:spTree>
    <p:extLst>
      <p:ext uri="{BB962C8B-B14F-4D97-AF65-F5344CB8AC3E}">
        <p14:creationId xmlns:p14="http://schemas.microsoft.com/office/powerpoint/2010/main" val="18376086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715181276"/>
              </p:ext>
            </p:extLst>
          </p:nvPr>
        </p:nvGraphicFramePr>
        <p:xfrm>
          <a:off x="-9694" y="54818"/>
          <a:ext cx="9153693" cy="565870"/>
        </p:xfrm>
        <a:graphic>
          <a:graphicData uri="http://schemas.openxmlformats.org/drawingml/2006/table">
            <a:tbl>
              <a:tblPr firstRow="1" bandRow="1">
                <a:tableStyleId>{073A0DAA-6AF3-43AB-8588-CEC1D06C72B9}</a:tableStyleId>
              </a:tblPr>
              <a:tblGrid>
                <a:gridCol w="2637478"/>
                <a:gridCol w="3168352"/>
                <a:gridCol w="3347863"/>
              </a:tblGrid>
              <a:tr h="56587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dirty="0" smtClean="0"/>
                        <a:t>Uygunluk Şartı</a:t>
                      </a:r>
                    </a:p>
                  </a:txBody>
                  <a:tcPr anchor="ctr"/>
                </a:tc>
                <a:tc>
                  <a:txBody>
                    <a:bodyPr/>
                    <a:lstStyle/>
                    <a:p>
                      <a:pPr algn="ctr"/>
                      <a:r>
                        <a:rPr lang="tr-TR" dirty="0" smtClean="0"/>
                        <a:t>KA201</a:t>
                      </a:r>
                      <a:endParaRPr lang="tr-TR" dirty="0"/>
                    </a:p>
                  </a:txBody>
                  <a:tcPr anchor="ctr"/>
                </a:tc>
                <a:tc>
                  <a:txBody>
                    <a:bodyPr/>
                    <a:lstStyle/>
                    <a:p>
                      <a:pPr algn="ctr"/>
                      <a:r>
                        <a:rPr lang="tr-TR" dirty="0" smtClean="0"/>
                        <a:t>KA229</a:t>
                      </a:r>
                      <a:endParaRPr lang="tr-TR" dirty="0"/>
                    </a:p>
                  </a:txBody>
                  <a:tcPr anchor="ctr"/>
                </a:tc>
              </a:tr>
            </a:tbl>
          </a:graphicData>
        </a:graphic>
      </p:graphicFrame>
      <p:pic>
        <p:nvPicPr>
          <p:cNvPr id="10243" name="Picture 3" descr="C:\Users\Zeynep TURKSOY\Desktop\KA201-229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4" y="620688"/>
            <a:ext cx="9161473" cy="6237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557802821"/>
              </p:ext>
            </p:extLst>
          </p:nvPr>
        </p:nvGraphicFramePr>
        <p:xfrm>
          <a:off x="2645302" y="3739344"/>
          <a:ext cx="6480720" cy="640080"/>
        </p:xfrm>
        <a:graphic>
          <a:graphicData uri="http://schemas.openxmlformats.org/drawingml/2006/table">
            <a:tbl>
              <a:tblPr firstRow="1" bandRow="1">
                <a:tableStyleId>{073A0DAA-6AF3-43AB-8588-CEC1D06C72B9}</a:tableStyleId>
              </a:tblPr>
              <a:tblGrid>
                <a:gridCol w="6480720"/>
              </a:tblGrid>
              <a:tr h="370840">
                <a:tc>
                  <a:txBody>
                    <a:bodyPr/>
                    <a:lstStyle/>
                    <a:p>
                      <a:r>
                        <a:rPr lang="tr-TR" sz="1800" b="1" i="0" u="none" strike="noStrike" kern="1200" baseline="0" dirty="0" smtClean="0">
                          <a:solidFill>
                            <a:schemeClr val="lt1"/>
                          </a:solidFill>
                          <a:latin typeface="+mn-lt"/>
                          <a:ea typeface="+mn-ea"/>
                          <a:cs typeface="+mn-cs"/>
                        </a:rPr>
                        <a:t>Başvurular, en geç 21 Mart 2019 Perşembe Günü Brüksel saati ile öğle 12:00'ye kadar sisteme yüklenmek zorundadır.</a:t>
                      </a:r>
                    </a:p>
                  </a:txBody>
                  <a:tcPr/>
                </a:tc>
              </a:tr>
            </a:tbl>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83</a:t>
            </a:fld>
            <a:endParaRPr lang="en-US"/>
          </a:p>
        </p:txBody>
      </p:sp>
      <p:graphicFrame>
        <p:nvGraphicFramePr>
          <p:cNvPr id="3" name="Tablo 2"/>
          <p:cNvGraphicFramePr>
            <a:graphicFrameLocks noGrp="1"/>
          </p:cNvGraphicFramePr>
          <p:nvPr>
            <p:extLst>
              <p:ext uri="{D42A27DB-BD31-4B8C-83A1-F6EECF244321}">
                <p14:modId xmlns:p14="http://schemas.microsoft.com/office/powerpoint/2010/main" val="2491061195"/>
              </p:ext>
            </p:extLst>
          </p:nvPr>
        </p:nvGraphicFramePr>
        <p:xfrm>
          <a:off x="2678124" y="2624372"/>
          <a:ext cx="6286363" cy="804628"/>
        </p:xfrm>
        <a:graphic>
          <a:graphicData uri="http://schemas.openxmlformats.org/drawingml/2006/table">
            <a:tbl>
              <a:tblPr firstRow="1" bandRow="1">
                <a:tableStyleId>{073A0DAA-6AF3-43AB-8588-CEC1D06C72B9}</a:tableStyleId>
              </a:tblPr>
              <a:tblGrid>
                <a:gridCol w="6286363"/>
              </a:tblGrid>
              <a:tr h="804628">
                <a:tc>
                  <a:txBody>
                    <a:bodyPr/>
                    <a:lstStyle/>
                    <a:p>
                      <a:pPr algn="ctr"/>
                      <a:r>
                        <a:rPr lang="tr-TR" dirty="0" smtClean="0"/>
                        <a:t>Web form</a:t>
                      </a:r>
                      <a:endParaRPr lang="tr-TR" dirty="0"/>
                    </a:p>
                  </a:txBody>
                  <a:tcPr anchor="ctr"/>
                </a:tc>
              </a:tr>
            </a:tbl>
          </a:graphicData>
        </a:graphic>
      </p:graphicFrame>
    </p:spTree>
    <p:extLst>
      <p:ext uri="{BB962C8B-B14F-4D97-AF65-F5344CB8AC3E}">
        <p14:creationId xmlns:p14="http://schemas.microsoft.com/office/powerpoint/2010/main" val="18651520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7675" y="620688"/>
            <a:ext cx="8229600" cy="936104"/>
          </a:xfrm>
        </p:spPr>
        <p:txBody>
          <a:bodyPr/>
          <a:lstStyle/>
          <a:p>
            <a:r>
              <a:rPr lang="tr-TR" altLang="tr-TR" sz="2800" b="1" dirty="0" smtClean="0">
                <a:latin typeface="+mn-lt"/>
                <a:cs typeface="Arial" charset="0"/>
              </a:rPr>
              <a:t>Stratejik Ortaklık Projelerine Sağlanan Hibe Destekleri Nelerdir?</a:t>
            </a:r>
            <a:endParaRPr lang="tr-TR" sz="4000" b="1" dirty="0"/>
          </a:p>
        </p:txBody>
      </p:sp>
      <p:sp>
        <p:nvSpPr>
          <p:cNvPr id="3" name="2 İçerik Yer Tutucusu"/>
          <p:cNvSpPr>
            <a:spLocks noGrp="1"/>
          </p:cNvSpPr>
          <p:nvPr>
            <p:ph idx="1"/>
          </p:nvPr>
        </p:nvSpPr>
        <p:spPr>
          <a:xfrm>
            <a:off x="832729" y="1844824"/>
            <a:ext cx="7622232" cy="3951337"/>
          </a:xfrm>
        </p:spPr>
        <p:txBody>
          <a:bodyPr/>
          <a:lstStyle/>
          <a:p>
            <a:pPr>
              <a:buFont typeface="Arial" pitchFamily="34" charset="0"/>
              <a:buChar char="•"/>
            </a:pPr>
            <a:r>
              <a:rPr lang="tr-TR" altLang="tr-TR" sz="2000" dirty="0" smtClean="0">
                <a:latin typeface="+mn-lt"/>
                <a:cs typeface="Arial" charset="0"/>
              </a:rPr>
              <a:t>Proje Yönetimi ve Uygulaması </a:t>
            </a:r>
            <a:r>
              <a:rPr lang="tr-TR" altLang="tr-TR" sz="2000" b="1" dirty="0" smtClean="0">
                <a:latin typeface="+mn-lt"/>
                <a:cs typeface="Arial" charset="0"/>
              </a:rPr>
              <a:t>(PMI) - </a:t>
            </a:r>
            <a:r>
              <a:rPr lang="tr-TR" altLang="tr-TR" sz="2000" b="1" dirty="0" smtClean="0">
                <a:solidFill>
                  <a:srgbClr val="D5384B"/>
                </a:solidFill>
                <a:latin typeface="+mn-lt"/>
                <a:cs typeface="Arial" charset="0"/>
              </a:rPr>
              <a:t>A</a:t>
            </a:r>
          </a:p>
          <a:p>
            <a:pPr>
              <a:buFont typeface="Arial" pitchFamily="34" charset="0"/>
              <a:buChar char="•"/>
            </a:pPr>
            <a:r>
              <a:rPr lang="tr-TR" altLang="tr-TR" sz="2000" dirty="0" err="1" smtClean="0">
                <a:latin typeface="+mn-lt"/>
                <a:cs typeface="Arial" charset="0"/>
              </a:rPr>
              <a:t>Ulusötesi</a:t>
            </a:r>
            <a:r>
              <a:rPr lang="tr-TR" altLang="tr-TR" sz="2000" dirty="0" smtClean="0">
                <a:latin typeface="+mn-lt"/>
                <a:cs typeface="Arial" charset="0"/>
              </a:rPr>
              <a:t> Proje Toplantıları </a:t>
            </a:r>
            <a:r>
              <a:rPr lang="tr-TR" altLang="tr-TR" sz="2000" b="1" dirty="0" smtClean="0">
                <a:latin typeface="+mn-lt"/>
                <a:cs typeface="Arial" charset="0"/>
              </a:rPr>
              <a:t>(TPM) - </a:t>
            </a:r>
            <a:r>
              <a:rPr lang="tr-TR" altLang="tr-TR" sz="2000" b="1" dirty="0" smtClean="0">
                <a:solidFill>
                  <a:srgbClr val="D5384B"/>
                </a:solidFill>
                <a:latin typeface="+mn-lt"/>
                <a:cs typeface="Arial" charset="0"/>
              </a:rPr>
              <a:t>M</a:t>
            </a:r>
          </a:p>
          <a:p>
            <a:pPr>
              <a:buFont typeface="Arial" pitchFamily="34" charset="0"/>
              <a:buChar char="•"/>
            </a:pPr>
            <a:r>
              <a:rPr lang="tr-TR" altLang="tr-TR" sz="2000" dirty="0" smtClean="0">
                <a:latin typeface="+mn-lt"/>
                <a:cs typeface="Arial" charset="0"/>
              </a:rPr>
              <a:t>Fikri Çıktılar </a:t>
            </a:r>
            <a:r>
              <a:rPr lang="tr-TR" altLang="tr-TR" sz="2000" b="1" dirty="0" smtClean="0">
                <a:latin typeface="+mn-lt"/>
                <a:cs typeface="Arial" charset="0"/>
              </a:rPr>
              <a:t>(O) – </a:t>
            </a:r>
            <a:r>
              <a:rPr lang="tr-TR" altLang="tr-TR" sz="2000" b="1" dirty="0" smtClean="0">
                <a:solidFill>
                  <a:srgbClr val="D5384B"/>
                </a:solidFill>
                <a:latin typeface="+mn-lt"/>
                <a:cs typeface="Arial" charset="0"/>
              </a:rPr>
              <a:t>O/A</a:t>
            </a:r>
          </a:p>
          <a:p>
            <a:pPr>
              <a:buFont typeface="Arial" pitchFamily="34" charset="0"/>
              <a:buChar char="•"/>
            </a:pPr>
            <a:r>
              <a:rPr lang="tr-TR" altLang="tr-TR" sz="2000" dirty="0" smtClean="0">
                <a:latin typeface="+mn-lt"/>
                <a:cs typeface="Arial" charset="0"/>
              </a:rPr>
              <a:t>Çoğaltıcı Etkinlikler </a:t>
            </a:r>
            <a:r>
              <a:rPr lang="tr-TR" altLang="tr-TR" sz="2000" b="1" dirty="0" smtClean="0">
                <a:latin typeface="+mn-lt"/>
                <a:cs typeface="Arial" charset="0"/>
              </a:rPr>
              <a:t>(M) - </a:t>
            </a:r>
            <a:r>
              <a:rPr lang="tr-TR" altLang="tr-TR" sz="2000" b="1" dirty="0" smtClean="0">
                <a:solidFill>
                  <a:srgbClr val="D5384B"/>
                </a:solidFill>
                <a:latin typeface="+mn-lt"/>
                <a:cs typeface="Arial" charset="0"/>
              </a:rPr>
              <a:t>E</a:t>
            </a:r>
          </a:p>
          <a:p>
            <a:pPr>
              <a:buFont typeface="Arial" pitchFamily="34" charset="0"/>
              <a:buChar char="•"/>
            </a:pPr>
            <a:r>
              <a:rPr lang="tr-TR" altLang="tr-TR" sz="2000" dirty="0" err="1" smtClean="0">
                <a:latin typeface="+mn-lt"/>
              </a:rPr>
              <a:t>Ulusötesi</a:t>
            </a:r>
            <a:r>
              <a:rPr lang="tr-TR" altLang="tr-TR" sz="2000" dirty="0" smtClean="0">
                <a:latin typeface="+mn-lt"/>
              </a:rPr>
              <a:t> Eğitim, Öğretme ve Öğrenme Faaliyetleri (seyahat,</a:t>
            </a:r>
          </a:p>
          <a:p>
            <a:pPr marL="0" indent="0">
              <a:buNone/>
            </a:pPr>
            <a:r>
              <a:rPr lang="tr-TR" altLang="tr-TR" sz="2000" dirty="0" smtClean="0">
                <a:latin typeface="+mn-lt"/>
              </a:rPr>
              <a:t>bireysel destek, dil desteği) </a:t>
            </a:r>
            <a:r>
              <a:rPr lang="tr-TR" altLang="tr-TR" sz="2000" b="1" dirty="0" smtClean="0">
                <a:latin typeface="+mn-lt"/>
              </a:rPr>
              <a:t>(LTT) - </a:t>
            </a:r>
            <a:r>
              <a:rPr lang="tr-TR" altLang="tr-TR" sz="2000" b="1" dirty="0" smtClean="0">
                <a:solidFill>
                  <a:srgbClr val="D5384B"/>
                </a:solidFill>
                <a:latin typeface="+mn-lt"/>
              </a:rPr>
              <a:t>C</a:t>
            </a:r>
          </a:p>
          <a:p>
            <a:pPr>
              <a:buFont typeface="Arial" pitchFamily="34" charset="0"/>
              <a:buChar char="•"/>
            </a:pPr>
            <a:r>
              <a:rPr lang="tr-TR" altLang="tr-TR" sz="2000" dirty="0" smtClean="0">
                <a:cs typeface="Arial" charset="0"/>
              </a:rPr>
              <a:t>İstisnai </a:t>
            </a:r>
            <a:r>
              <a:rPr lang="tr-TR" altLang="tr-TR" sz="2000" dirty="0">
                <a:cs typeface="Arial" charset="0"/>
              </a:rPr>
              <a:t>Masraflar</a:t>
            </a:r>
          </a:p>
          <a:p>
            <a:pPr>
              <a:buFont typeface="Arial" pitchFamily="34" charset="0"/>
              <a:buChar char="•"/>
            </a:pPr>
            <a:r>
              <a:rPr lang="tr-TR" altLang="tr-TR" sz="2000" dirty="0">
                <a:cs typeface="Arial" charset="0"/>
              </a:rPr>
              <a:t>Özel İhtiyaç Desteği </a:t>
            </a:r>
          </a:p>
          <a:p>
            <a:pPr marL="0" indent="0">
              <a:buNone/>
            </a:pPr>
            <a:endParaRPr lang="tr-TR" altLang="tr-TR" sz="2000" dirty="0" smtClean="0">
              <a:latin typeface="+mn-lt"/>
            </a:endParaRPr>
          </a:p>
          <a:p>
            <a:pPr marL="0" indent="0" algn="r">
              <a:buNone/>
            </a:pPr>
            <a:r>
              <a:rPr lang="tr-TR" altLang="tr-TR" sz="1600" b="1" i="1" dirty="0" err="1" smtClean="0">
                <a:solidFill>
                  <a:srgbClr val="D5384B"/>
                </a:solidFill>
              </a:rPr>
              <a:t>gantt</a:t>
            </a:r>
            <a:r>
              <a:rPr lang="tr-TR" altLang="tr-TR" sz="1600" b="1" i="1" dirty="0" smtClean="0">
                <a:solidFill>
                  <a:srgbClr val="D5384B"/>
                </a:solidFill>
              </a:rPr>
              <a:t> şemasındaki kısaltmaları</a:t>
            </a: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84</a:t>
            </a:fld>
            <a:endParaRPr lang="en-US"/>
          </a:p>
        </p:txBody>
      </p:sp>
    </p:spTree>
    <p:extLst>
      <p:ext uri="{BB962C8B-B14F-4D97-AF65-F5344CB8AC3E}">
        <p14:creationId xmlns:p14="http://schemas.microsoft.com/office/powerpoint/2010/main" val="21708580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3" descr="C:\Users\McBkKlt\Desktop\TABLO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7315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64" y="5517232"/>
            <a:ext cx="3960440" cy="1417262"/>
          </a:xfrm>
          <a:prstGeom prst="ellipse">
            <a:avLst/>
          </a:prstGeom>
          <a:noFill/>
          <a:ln w="63500" cmpd="sng">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p:cNvSpPr>
            <a:spLocks noGrp="1"/>
          </p:cNvSpPr>
          <p:nvPr>
            <p:ph type="sldNum" sz="quarter" idx="12"/>
          </p:nvPr>
        </p:nvSpPr>
        <p:spPr/>
        <p:txBody>
          <a:bodyPr/>
          <a:lstStyle/>
          <a:p>
            <a:pPr>
              <a:defRPr/>
            </a:pPr>
            <a:fld id="{E7B8B09E-EAC7-45E0-B117-EF9821946678}" type="slidenum">
              <a:rPr lang="en-US" smtClean="0"/>
              <a:pPr>
                <a:defRPr/>
              </a:pPr>
              <a:t>85</a:t>
            </a:fld>
            <a:endParaRPr lang="en-US"/>
          </a:p>
        </p:txBody>
      </p:sp>
    </p:spTree>
    <p:extLst>
      <p:ext uri="{BB962C8B-B14F-4D97-AF65-F5344CB8AC3E}">
        <p14:creationId xmlns:p14="http://schemas.microsoft.com/office/powerpoint/2010/main" val="31050596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1472" y="624111"/>
            <a:ext cx="8056987" cy="807875"/>
          </a:xfrm>
        </p:spPr>
        <p:txBody>
          <a:bodyPr>
            <a:normAutofit/>
          </a:bodyPr>
          <a:lstStyle/>
          <a:p>
            <a:pPr algn="ctr"/>
            <a:r>
              <a:rPr lang="tr-TR" sz="3200" dirty="0" smtClean="0">
                <a:latin typeface="+mn-lt"/>
              </a:rPr>
              <a:t>Projede Desteklenen Faaliyetler</a:t>
            </a:r>
            <a:endParaRPr lang="tr-TR" sz="3200" dirty="0">
              <a:latin typeface="+mn-lt"/>
            </a:endParaRPr>
          </a:p>
        </p:txBody>
      </p:sp>
      <p:sp>
        <p:nvSpPr>
          <p:cNvPr id="3" name="İçerik Yer Tutucusu 2"/>
          <p:cNvSpPr>
            <a:spLocks noGrp="1"/>
          </p:cNvSpPr>
          <p:nvPr>
            <p:ph idx="1"/>
          </p:nvPr>
        </p:nvSpPr>
        <p:spPr>
          <a:xfrm>
            <a:off x="638357" y="1641220"/>
            <a:ext cx="7822075" cy="4236052"/>
          </a:xfrm>
        </p:spPr>
        <p:txBody>
          <a:bodyPr>
            <a:noAutofit/>
          </a:bodyPr>
          <a:lstStyle/>
          <a:p>
            <a:pPr>
              <a:buNone/>
            </a:pPr>
            <a:r>
              <a:rPr lang="tr-TR" sz="2000" b="1" dirty="0" smtClean="0">
                <a:latin typeface="+mn-lt"/>
              </a:rPr>
              <a:t>A</a:t>
            </a:r>
            <a:r>
              <a:rPr lang="tr-TR" sz="2000" b="1" dirty="0">
                <a:latin typeface="+mn-lt"/>
              </a:rPr>
              <a:t>: Project Management </a:t>
            </a:r>
            <a:r>
              <a:rPr lang="tr-TR" sz="2000" b="1" dirty="0" err="1">
                <a:latin typeface="+mn-lt"/>
              </a:rPr>
              <a:t>and</a:t>
            </a:r>
            <a:r>
              <a:rPr lang="tr-TR" sz="2000" b="1" dirty="0">
                <a:latin typeface="+mn-lt"/>
              </a:rPr>
              <a:t> </a:t>
            </a:r>
            <a:r>
              <a:rPr lang="tr-TR" sz="2000" b="1" dirty="0" err="1">
                <a:latin typeface="+mn-lt"/>
              </a:rPr>
              <a:t>Implementation</a:t>
            </a:r>
            <a:r>
              <a:rPr lang="tr-TR" sz="2000" b="1" dirty="0">
                <a:latin typeface="+mn-lt"/>
              </a:rPr>
              <a:t> </a:t>
            </a:r>
            <a:r>
              <a:rPr lang="tr-TR" sz="2000" b="1" dirty="0" err="1" smtClean="0">
                <a:latin typeface="+mn-lt"/>
              </a:rPr>
              <a:t>Activities</a:t>
            </a:r>
            <a:endParaRPr lang="tr-TR" sz="2000" b="1" dirty="0"/>
          </a:p>
          <a:p>
            <a:pPr>
              <a:buNone/>
            </a:pPr>
            <a:r>
              <a:rPr lang="tr-TR" sz="2000" b="1" dirty="0">
                <a:latin typeface="+mn-lt"/>
              </a:rPr>
              <a:t>	</a:t>
            </a:r>
            <a:r>
              <a:rPr lang="tr-TR" sz="2000" b="1" dirty="0" smtClean="0">
                <a:latin typeface="+mn-lt"/>
              </a:rPr>
              <a:t>	      (Proje </a:t>
            </a:r>
            <a:r>
              <a:rPr lang="tr-TR" sz="2000" b="1" dirty="0">
                <a:latin typeface="+mn-lt"/>
              </a:rPr>
              <a:t>Yönetimi ve Uygulama Faaliyetleri</a:t>
            </a:r>
            <a:r>
              <a:rPr lang="tr-TR" sz="2000" b="1" dirty="0" smtClean="0">
                <a:latin typeface="+mn-lt"/>
              </a:rPr>
              <a:t>)</a:t>
            </a:r>
          </a:p>
          <a:p>
            <a:pPr>
              <a:buNone/>
            </a:pPr>
            <a:endParaRPr lang="tr-TR" sz="2000" b="1" dirty="0"/>
          </a:p>
          <a:p>
            <a:pPr>
              <a:buNone/>
            </a:pPr>
            <a:r>
              <a:rPr lang="tr-TR" sz="2000" b="1" dirty="0" smtClean="0">
                <a:latin typeface="+mn-lt"/>
              </a:rPr>
              <a:t>O</a:t>
            </a:r>
            <a:r>
              <a:rPr lang="tr-TR" sz="2000" b="1" dirty="0">
                <a:latin typeface="+mn-lt"/>
              </a:rPr>
              <a:t>: </a:t>
            </a:r>
            <a:r>
              <a:rPr lang="tr-TR" sz="2000" b="1" dirty="0" err="1">
                <a:latin typeface="+mn-lt"/>
              </a:rPr>
              <a:t>Intellectual</a:t>
            </a:r>
            <a:r>
              <a:rPr lang="tr-TR" sz="2000" b="1" dirty="0">
                <a:latin typeface="+mn-lt"/>
              </a:rPr>
              <a:t> </a:t>
            </a:r>
            <a:r>
              <a:rPr lang="tr-TR" sz="2000" b="1" dirty="0" err="1">
                <a:latin typeface="+mn-lt"/>
              </a:rPr>
              <a:t>Output</a:t>
            </a:r>
            <a:r>
              <a:rPr lang="tr-TR" sz="2000" b="1" dirty="0">
                <a:latin typeface="+mn-lt"/>
              </a:rPr>
              <a:t> / </a:t>
            </a:r>
            <a:r>
              <a:rPr lang="tr-TR" sz="2000" b="1" dirty="0" err="1">
                <a:latin typeface="+mn-lt"/>
              </a:rPr>
              <a:t>Activities</a:t>
            </a:r>
            <a:r>
              <a:rPr lang="tr-TR" sz="2000" b="1" dirty="0">
                <a:latin typeface="+mn-lt"/>
              </a:rPr>
              <a:t>  (Fikri Çıktılar)</a:t>
            </a:r>
          </a:p>
          <a:p>
            <a:pPr algn="just"/>
            <a:endParaRPr lang="tr-TR" sz="2000" b="1" dirty="0">
              <a:latin typeface="+mn-lt"/>
            </a:endParaRPr>
          </a:p>
          <a:p>
            <a:pPr marL="0" indent="0" algn="just">
              <a:buNone/>
            </a:pPr>
            <a:r>
              <a:rPr lang="tr-TR" sz="2000" dirty="0">
                <a:latin typeface="+mn-lt"/>
              </a:rPr>
              <a:t>Nitelik ve niceliksel olarak fark yaratan müfredat, pedagojik ve gençlik çalışma materyalleri, açık eğitim kaynakları, bilişim teknolojileri araçları gibi fikri çıktılar/somut çıktıların gelişimini desteklemeyi amaçlar. </a:t>
            </a:r>
            <a:endParaRPr lang="tr-TR" sz="2000" dirty="0" smtClean="0">
              <a:latin typeface="+mn-lt"/>
            </a:endParaRPr>
          </a:p>
          <a:p>
            <a:pPr marL="0" indent="0" algn="just">
              <a:buNone/>
            </a:pPr>
            <a:endParaRPr lang="tr-TR" sz="2000" dirty="0">
              <a:latin typeface="+mn-lt"/>
            </a:endParaRPr>
          </a:p>
          <a:p>
            <a:pPr marL="0" indent="0" algn="just">
              <a:buNone/>
            </a:pPr>
            <a:r>
              <a:rPr lang="tr-TR" sz="2000" dirty="0">
                <a:latin typeface="+mn-lt"/>
              </a:rPr>
              <a:t>Başvuru formunda EVET derseniz kutucuk açılacaktır. </a:t>
            </a:r>
          </a:p>
          <a:p>
            <a:pPr marL="0" indent="0">
              <a:buNone/>
            </a:pPr>
            <a:r>
              <a:rPr lang="tr-TR" sz="2000" dirty="0">
                <a:latin typeface="+mn-lt"/>
              </a:rPr>
              <a:t/>
            </a:r>
            <a:br>
              <a:rPr lang="tr-TR" sz="2000" dirty="0">
                <a:latin typeface="+mn-lt"/>
              </a:rPr>
            </a:br>
            <a:endParaRPr lang="tr-TR" sz="20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86</a:t>
            </a:fld>
            <a:endParaRPr lang="en-US"/>
          </a:p>
        </p:txBody>
      </p:sp>
    </p:spTree>
    <p:extLst>
      <p:ext uri="{BB962C8B-B14F-4D97-AF65-F5344CB8AC3E}">
        <p14:creationId xmlns:p14="http://schemas.microsoft.com/office/powerpoint/2010/main" val="24094394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714348" y="624111"/>
            <a:ext cx="7643866" cy="807875"/>
          </a:xfrm>
        </p:spPr>
        <p:txBody>
          <a:bodyPr>
            <a:noAutofit/>
          </a:bodyPr>
          <a:lstStyle/>
          <a:p>
            <a:pPr algn="ctr"/>
            <a:r>
              <a:rPr lang="tr-TR" sz="3200" dirty="0" smtClean="0">
                <a:latin typeface="+mn-lt"/>
              </a:rPr>
              <a:t>Projede Desteklenen Faaliyetler</a:t>
            </a:r>
            <a:endParaRPr lang="tr-TR" sz="3200" dirty="0">
              <a:latin typeface="+mn-lt"/>
            </a:endParaRPr>
          </a:p>
        </p:txBody>
      </p:sp>
      <p:sp>
        <p:nvSpPr>
          <p:cNvPr id="3" name="İçerik Yer Tutucusu 2"/>
          <p:cNvSpPr>
            <a:spLocks noGrp="1"/>
          </p:cNvSpPr>
          <p:nvPr>
            <p:ph idx="1"/>
          </p:nvPr>
        </p:nvSpPr>
        <p:spPr>
          <a:xfrm>
            <a:off x="714348" y="1495222"/>
            <a:ext cx="7643866" cy="4680520"/>
          </a:xfrm>
        </p:spPr>
        <p:txBody>
          <a:bodyPr>
            <a:normAutofit fontScale="92500" lnSpcReduction="10000"/>
          </a:bodyPr>
          <a:lstStyle/>
          <a:p>
            <a:pPr algn="just">
              <a:lnSpc>
                <a:spcPct val="150000"/>
              </a:lnSpc>
              <a:spcBef>
                <a:spcPts val="0"/>
              </a:spcBef>
              <a:buNone/>
            </a:pPr>
            <a:r>
              <a:rPr lang="tr-TR" sz="2200" b="1" dirty="0">
                <a:latin typeface="+mn-lt"/>
              </a:rPr>
              <a:t>M: </a:t>
            </a:r>
            <a:r>
              <a:rPr lang="tr-TR" sz="2200" b="1" dirty="0" err="1">
                <a:latin typeface="+mn-lt"/>
              </a:rPr>
              <a:t>Transnational</a:t>
            </a:r>
            <a:r>
              <a:rPr lang="tr-TR" sz="2200" b="1" dirty="0">
                <a:latin typeface="+mn-lt"/>
              </a:rPr>
              <a:t> Project Meeting </a:t>
            </a:r>
            <a:r>
              <a:rPr lang="tr-TR" sz="2200" b="1" dirty="0" smtClean="0">
                <a:latin typeface="+mn-lt"/>
              </a:rPr>
              <a:t> (TPM)</a:t>
            </a:r>
          </a:p>
          <a:p>
            <a:pPr algn="just">
              <a:lnSpc>
                <a:spcPct val="150000"/>
              </a:lnSpc>
              <a:spcBef>
                <a:spcPts val="0"/>
              </a:spcBef>
              <a:buNone/>
            </a:pPr>
            <a:r>
              <a:rPr lang="tr-TR" sz="2200" b="1" dirty="0" smtClean="0">
                <a:latin typeface="+mn-lt"/>
              </a:rPr>
              <a:t>			(</a:t>
            </a:r>
            <a:r>
              <a:rPr lang="tr-TR" sz="2200" b="1" dirty="0" err="1">
                <a:latin typeface="+mn-lt"/>
              </a:rPr>
              <a:t>Ulusötesi</a:t>
            </a:r>
            <a:r>
              <a:rPr lang="tr-TR" sz="2200" b="1" dirty="0">
                <a:latin typeface="+mn-lt"/>
              </a:rPr>
              <a:t> Toplantılar)</a:t>
            </a:r>
          </a:p>
          <a:p>
            <a:pPr algn="just">
              <a:lnSpc>
                <a:spcPct val="150000"/>
              </a:lnSpc>
              <a:spcBef>
                <a:spcPts val="0"/>
              </a:spcBef>
            </a:pPr>
            <a:endParaRPr lang="tr-TR" sz="2000" b="1" dirty="0" smtClean="0">
              <a:latin typeface="+mn-lt"/>
            </a:endParaRPr>
          </a:p>
          <a:p>
            <a:pPr algn="just">
              <a:lnSpc>
                <a:spcPct val="150000"/>
              </a:lnSpc>
              <a:spcBef>
                <a:spcPts val="0"/>
              </a:spcBef>
            </a:pPr>
            <a:endParaRPr lang="tr-TR" sz="2000" b="1" dirty="0">
              <a:latin typeface="+mn-lt"/>
            </a:endParaRPr>
          </a:p>
          <a:p>
            <a:pPr marL="0" indent="0" algn="just">
              <a:lnSpc>
                <a:spcPct val="150000"/>
              </a:lnSpc>
              <a:spcBef>
                <a:spcPts val="0"/>
              </a:spcBef>
              <a:buNone/>
            </a:pPr>
            <a:r>
              <a:rPr lang="tr-TR" sz="2000" dirty="0" smtClean="0">
                <a:latin typeface="+mn-lt"/>
              </a:rPr>
              <a:t>Proje Koordinatörlerinin </a:t>
            </a:r>
            <a:r>
              <a:rPr lang="tr-TR" sz="2000" dirty="0">
                <a:latin typeface="+mn-lt"/>
              </a:rPr>
              <a:t>proje ortaklarının ülkelerinde gerçekleştirdikleri toplantılardır. Projenin gidişatı ile ilgili konular yüz yüze görüşülür.</a:t>
            </a:r>
          </a:p>
          <a:p>
            <a:pPr algn="just">
              <a:lnSpc>
                <a:spcPct val="150000"/>
              </a:lnSpc>
              <a:spcBef>
                <a:spcPts val="0"/>
              </a:spcBef>
            </a:pPr>
            <a:endParaRPr lang="tr-TR" sz="2000" dirty="0">
              <a:latin typeface="+mn-lt"/>
            </a:endParaRPr>
          </a:p>
          <a:p>
            <a:pPr marL="457200" indent="-457200" algn="just">
              <a:lnSpc>
                <a:spcPct val="150000"/>
              </a:lnSpc>
              <a:spcBef>
                <a:spcPts val="0"/>
              </a:spcBef>
              <a:buAutoNum type="arabicPeriod"/>
            </a:pPr>
            <a:r>
              <a:rPr lang="tr-TR" sz="2000" dirty="0">
                <a:latin typeface="+mn-lt"/>
              </a:rPr>
              <a:t>Proje Başlamadan</a:t>
            </a:r>
          </a:p>
          <a:p>
            <a:pPr marL="457200" indent="-457200" algn="just">
              <a:lnSpc>
                <a:spcPct val="150000"/>
              </a:lnSpc>
              <a:spcBef>
                <a:spcPts val="0"/>
              </a:spcBef>
              <a:buAutoNum type="arabicPeriod"/>
            </a:pPr>
            <a:r>
              <a:rPr lang="tr-TR" sz="2000" dirty="0">
                <a:latin typeface="+mn-lt"/>
              </a:rPr>
              <a:t>Proje Devam Ederken </a:t>
            </a:r>
          </a:p>
          <a:p>
            <a:pPr marL="457200" indent="-457200" algn="just">
              <a:lnSpc>
                <a:spcPct val="150000"/>
              </a:lnSpc>
              <a:spcBef>
                <a:spcPts val="0"/>
              </a:spcBef>
              <a:buAutoNum type="arabicPeriod"/>
            </a:pPr>
            <a:r>
              <a:rPr lang="tr-TR" sz="2000" dirty="0">
                <a:latin typeface="+mn-lt"/>
              </a:rPr>
              <a:t>Proje Bittikten Sonra olmak üzere </a:t>
            </a:r>
            <a:r>
              <a:rPr lang="tr-TR" sz="2000" b="1" dirty="0">
                <a:latin typeface="+mn-lt"/>
              </a:rPr>
              <a:t>en az 3 toplantı </a:t>
            </a:r>
            <a:r>
              <a:rPr lang="tr-TR" sz="2000" dirty="0">
                <a:latin typeface="+mn-lt"/>
              </a:rPr>
              <a:t>beklenmektedir. </a:t>
            </a:r>
          </a:p>
          <a:p>
            <a:pPr>
              <a:lnSpc>
                <a:spcPct val="150000"/>
              </a:lnSpc>
              <a:spcBef>
                <a:spcPts val="0"/>
              </a:spcBef>
            </a:pPr>
            <a:endParaRPr lang="tr-TR" sz="2000" dirty="0">
              <a:latin typeface="+mn-lt"/>
            </a:endParaRPr>
          </a:p>
        </p:txBody>
      </p:sp>
      <p:pic>
        <p:nvPicPr>
          <p:cNvPr id="2050" name="Picture 2" descr="C:\Users\Zeynep TURKSOY\Desktop\indi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24744"/>
            <a:ext cx="2233825" cy="2233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87</a:t>
            </a:fld>
            <a:endParaRPr lang="en-US"/>
          </a:p>
        </p:txBody>
      </p:sp>
    </p:spTree>
    <p:extLst>
      <p:ext uri="{BB962C8B-B14F-4D97-AF65-F5344CB8AC3E}">
        <p14:creationId xmlns:p14="http://schemas.microsoft.com/office/powerpoint/2010/main" val="29350530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642910" y="624111"/>
            <a:ext cx="7985549" cy="807875"/>
          </a:xfrm>
        </p:spPr>
        <p:txBody>
          <a:bodyPr>
            <a:noAutofit/>
          </a:bodyPr>
          <a:lstStyle/>
          <a:p>
            <a:pPr algn="ctr"/>
            <a:r>
              <a:rPr lang="tr-TR" sz="3200" dirty="0" smtClean="0">
                <a:latin typeface="+mn-lt"/>
              </a:rPr>
              <a:t>Projede Desteklenen Faaliyetler</a:t>
            </a:r>
            <a:endParaRPr lang="tr-TR" sz="3200" dirty="0">
              <a:latin typeface="+mn-lt"/>
            </a:endParaRPr>
          </a:p>
        </p:txBody>
      </p:sp>
      <p:sp>
        <p:nvSpPr>
          <p:cNvPr id="3" name="İçerik Yer Tutucusu 2"/>
          <p:cNvSpPr>
            <a:spLocks noGrp="1"/>
          </p:cNvSpPr>
          <p:nvPr>
            <p:ph idx="1"/>
          </p:nvPr>
        </p:nvSpPr>
        <p:spPr>
          <a:xfrm>
            <a:off x="616135" y="1754527"/>
            <a:ext cx="7817522" cy="4349080"/>
          </a:xfrm>
        </p:spPr>
        <p:txBody>
          <a:bodyPr>
            <a:normAutofit/>
          </a:bodyPr>
          <a:lstStyle/>
          <a:p>
            <a:pPr algn="just">
              <a:buNone/>
            </a:pPr>
            <a:r>
              <a:rPr lang="tr-TR" sz="2000" b="1" dirty="0" smtClean="0">
                <a:latin typeface="+mn-lt"/>
              </a:rPr>
              <a:t>E</a:t>
            </a:r>
            <a:r>
              <a:rPr lang="tr-TR" sz="2000" b="1" dirty="0">
                <a:latin typeface="+mn-lt"/>
              </a:rPr>
              <a:t>: </a:t>
            </a:r>
            <a:r>
              <a:rPr lang="tr-TR" sz="2000" b="1" dirty="0" err="1">
                <a:latin typeface="+mn-lt"/>
              </a:rPr>
              <a:t>Multiplier</a:t>
            </a:r>
            <a:r>
              <a:rPr lang="tr-TR" sz="2000" b="1" dirty="0">
                <a:latin typeface="+mn-lt"/>
              </a:rPr>
              <a:t> </a:t>
            </a:r>
            <a:r>
              <a:rPr lang="tr-TR" sz="2000" b="1" dirty="0" err="1" smtClean="0">
                <a:latin typeface="+mn-lt"/>
              </a:rPr>
              <a:t>Events</a:t>
            </a:r>
            <a:r>
              <a:rPr lang="tr-TR" sz="2000" b="1" dirty="0" smtClean="0">
                <a:latin typeface="+mn-lt"/>
              </a:rPr>
              <a:t> (</a:t>
            </a:r>
            <a:r>
              <a:rPr lang="tr-TR" sz="2000" b="1" dirty="0">
                <a:latin typeface="+mn-lt"/>
              </a:rPr>
              <a:t>Çoğaltıcı Faaliyetler)</a:t>
            </a:r>
          </a:p>
          <a:p>
            <a:pPr algn="just"/>
            <a:endParaRPr lang="tr-TR" sz="2000" b="1" dirty="0" smtClean="0">
              <a:latin typeface="+mn-lt"/>
            </a:endParaRPr>
          </a:p>
          <a:p>
            <a:pPr marL="0" indent="0" algn="just">
              <a:lnSpc>
                <a:spcPct val="150000"/>
              </a:lnSpc>
              <a:buNone/>
            </a:pPr>
            <a:r>
              <a:rPr lang="tr-TR" sz="2000" dirty="0" smtClean="0">
                <a:latin typeface="+mn-lt"/>
              </a:rPr>
              <a:t>Projenin </a:t>
            </a:r>
            <a:r>
              <a:rPr lang="tr-TR" sz="2000" dirty="0">
                <a:latin typeface="+mn-lt"/>
              </a:rPr>
              <a:t>f</a:t>
            </a:r>
            <a:r>
              <a:rPr lang="tr-TR" sz="2000" dirty="0" smtClean="0">
                <a:latin typeface="+mn-lt"/>
              </a:rPr>
              <a:t>aaliyetleri </a:t>
            </a:r>
            <a:r>
              <a:rPr lang="tr-TR" sz="2000" dirty="0">
                <a:latin typeface="+mn-lt"/>
              </a:rPr>
              <a:t>ve en temel sonuçlarından hedef grubunun ötesinde diğer hedef kitlesinin de etkilenmesi ve yeni projelerin de çalışılmasını tetikleyici ve projenin fikri çıktılarını yaygınlaştırıcı faaliyetler çoğaltan etkisi olarak tanımlanabilir. </a:t>
            </a:r>
          </a:p>
          <a:p>
            <a:pPr algn="just"/>
            <a:endParaRPr lang="tr-TR" sz="2000" dirty="0">
              <a:latin typeface="+mn-lt"/>
            </a:endParaRPr>
          </a:p>
          <a:p>
            <a:pPr marL="0" indent="0" algn="just">
              <a:buNone/>
            </a:pPr>
            <a:r>
              <a:rPr lang="tr-TR" sz="2000" dirty="0">
                <a:latin typeface="+mn-lt"/>
              </a:rPr>
              <a:t>Yurtdışından konuşmacı çağırabilirsiniz…</a:t>
            </a:r>
          </a:p>
          <a:p>
            <a:pPr>
              <a:buNone/>
            </a:pPr>
            <a:endParaRPr lang="tr-TR" sz="2000" dirty="0">
              <a:latin typeface="+mn-lt"/>
            </a:endParaRPr>
          </a:p>
        </p:txBody>
      </p:sp>
      <p:pic>
        <p:nvPicPr>
          <p:cNvPr id="5" name="Picture 2" descr="microphone carto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221088"/>
            <a:ext cx="956745" cy="2241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88</a:t>
            </a:fld>
            <a:endParaRPr lang="en-US"/>
          </a:p>
        </p:txBody>
      </p:sp>
    </p:spTree>
    <p:extLst>
      <p:ext uri="{BB962C8B-B14F-4D97-AF65-F5344CB8AC3E}">
        <p14:creationId xmlns:p14="http://schemas.microsoft.com/office/powerpoint/2010/main" val="2064712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1346">
            <a:off x="6999744" y="4581128"/>
            <a:ext cx="1517489" cy="1656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Unvan 1"/>
          <p:cNvSpPr>
            <a:spLocks noGrp="1"/>
          </p:cNvSpPr>
          <p:nvPr>
            <p:ph type="title"/>
          </p:nvPr>
        </p:nvSpPr>
        <p:spPr>
          <a:xfrm>
            <a:off x="457200" y="624111"/>
            <a:ext cx="8171259" cy="807875"/>
          </a:xfrm>
        </p:spPr>
        <p:txBody>
          <a:bodyPr>
            <a:noAutofit/>
          </a:bodyPr>
          <a:lstStyle/>
          <a:p>
            <a:pPr algn="ctr"/>
            <a:r>
              <a:rPr lang="tr-TR" sz="3200" dirty="0" smtClean="0">
                <a:latin typeface="+mn-lt"/>
              </a:rPr>
              <a:t>Projede Desteklenen Faaliyetler</a:t>
            </a:r>
            <a:endParaRPr lang="tr-TR" sz="3200" dirty="0">
              <a:latin typeface="+mn-lt"/>
            </a:endParaRPr>
          </a:p>
        </p:txBody>
      </p:sp>
      <p:sp>
        <p:nvSpPr>
          <p:cNvPr id="3" name="İçerik Yer Tutucusu 2"/>
          <p:cNvSpPr>
            <a:spLocks noGrp="1"/>
          </p:cNvSpPr>
          <p:nvPr>
            <p:ph idx="1"/>
          </p:nvPr>
        </p:nvSpPr>
        <p:spPr>
          <a:xfrm>
            <a:off x="838200" y="2038389"/>
            <a:ext cx="7467600" cy="3550852"/>
          </a:xfrm>
        </p:spPr>
        <p:txBody>
          <a:bodyPr>
            <a:normAutofit/>
          </a:bodyPr>
          <a:lstStyle/>
          <a:p>
            <a:pPr>
              <a:buNone/>
            </a:pPr>
            <a:r>
              <a:rPr lang="tr-TR" sz="2000" b="1" dirty="0" smtClean="0">
                <a:latin typeface="+mn-lt"/>
              </a:rPr>
              <a:t>	C</a:t>
            </a:r>
            <a:r>
              <a:rPr lang="tr-TR" sz="2000" b="1" dirty="0">
                <a:latin typeface="+mn-lt"/>
              </a:rPr>
              <a:t>: Learning , </a:t>
            </a:r>
            <a:r>
              <a:rPr lang="tr-TR" sz="2000" b="1" dirty="0" err="1">
                <a:latin typeface="+mn-lt"/>
              </a:rPr>
              <a:t>Teaching</a:t>
            </a:r>
            <a:r>
              <a:rPr lang="tr-TR" sz="2000" b="1" dirty="0">
                <a:latin typeface="+mn-lt"/>
              </a:rPr>
              <a:t> / Training </a:t>
            </a:r>
            <a:r>
              <a:rPr lang="tr-TR" sz="2000" b="1" dirty="0" err="1" smtClean="0">
                <a:latin typeface="+mn-lt"/>
              </a:rPr>
              <a:t>Activities</a:t>
            </a:r>
            <a:r>
              <a:rPr lang="tr-TR" sz="2000" b="1" dirty="0" smtClean="0">
                <a:latin typeface="+mn-lt"/>
              </a:rPr>
              <a:t> (LTT)</a:t>
            </a:r>
          </a:p>
          <a:p>
            <a:pPr marL="0" indent="0">
              <a:buNone/>
            </a:pPr>
            <a:r>
              <a:rPr lang="tr-TR" sz="2000" b="1" dirty="0" smtClean="0">
                <a:latin typeface="+mn-lt"/>
              </a:rPr>
              <a:t>  	 (</a:t>
            </a:r>
            <a:r>
              <a:rPr lang="tr-TR" altLang="tr-TR" sz="2000" b="1" dirty="0">
                <a:cs typeface="Arial" charset="0"/>
              </a:rPr>
              <a:t>Eğitim, Öğretme ve Öğrenme </a:t>
            </a:r>
            <a:r>
              <a:rPr lang="tr-TR" altLang="tr-TR" sz="2000" b="1" dirty="0" smtClean="0">
                <a:cs typeface="Arial" charset="0"/>
              </a:rPr>
              <a:t>Faaliyetleri</a:t>
            </a:r>
            <a:r>
              <a:rPr lang="tr-TR" sz="2000" b="1" dirty="0" smtClean="0">
                <a:latin typeface="+mn-lt"/>
              </a:rPr>
              <a:t>)</a:t>
            </a:r>
            <a:endParaRPr lang="tr-TR" sz="2000" b="1" dirty="0">
              <a:latin typeface="+mn-lt"/>
            </a:endParaRPr>
          </a:p>
          <a:p>
            <a:pPr marL="0" indent="0">
              <a:buNone/>
            </a:pPr>
            <a:endParaRPr lang="tr-TR" sz="2000" b="1" dirty="0">
              <a:latin typeface="+mn-lt"/>
            </a:endParaRPr>
          </a:p>
          <a:p>
            <a:pPr marL="0" indent="0" algn="just">
              <a:buNone/>
            </a:pPr>
            <a:r>
              <a:rPr lang="tr-TR" sz="2000" dirty="0" err="1" smtClean="0">
                <a:latin typeface="+mn-lt"/>
              </a:rPr>
              <a:t>Ulusötesi</a:t>
            </a:r>
            <a:r>
              <a:rPr lang="tr-TR" sz="2000" dirty="0" smtClean="0">
                <a:latin typeface="+mn-lt"/>
              </a:rPr>
              <a:t> </a:t>
            </a:r>
            <a:r>
              <a:rPr lang="tr-TR" sz="2000" dirty="0">
                <a:latin typeface="+mn-lt"/>
              </a:rPr>
              <a:t>eğitim faaliyetleridir. Projede yer alacak katılımcıların proje süresince </a:t>
            </a:r>
            <a:r>
              <a:rPr lang="tr-TR" sz="2000" dirty="0" smtClean="0">
                <a:latin typeface="+mn-lt"/>
              </a:rPr>
              <a:t>uluslararası  </a:t>
            </a:r>
            <a:r>
              <a:rPr lang="tr-TR" sz="2000" dirty="0">
                <a:latin typeface="+mn-lt"/>
              </a:rPr>
              <a:t>alacakları eğitimlere ilişkin detaylar istenmektedir. </a:t>
            </a:r>
          </a:p>
          <a:p>
            <a:endParaRPr lang="tr-TR" sz="2000" dirty="0">
              <a:latin typeface="+mn-lt"/>
            </a:endParaRPr>
          </a:p>
          <a:p>
            <a:pPr marL="0" indent="0">
              <a:buNone/>
            </a:pPr>
            <a:r>
              <a:rPr lang="tr-TR" sz="2000" dirty="0">
                <a:latin typeface="+mn-lt"/>
              </a:rPr>
              <a:t>Yapılan her bir eğitimin tüm ortaklar için </a:t>
            </a:r>
            <a:r>
              <a:rPr lang="tr-TR" sz="2000" b="1" dirty="0">
                <a:latin typeface="+mn-lt"/>
              </a:rPr>
              <a:t>eşit </a:t>
            </a:r>
            <a:r>
              <a:rPr lang="tr-TR" sz="2000" dirty="0">
                <a:latin typeface="+mn-lt"/>
              </a:rPr>
              <a:t>olması beklenir. </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89</a:t>
            </a:fld>
            <a:endParaRPr lang="en-US"/>
          </a:p>
        </p:txBody>
      </p:sp>
    </p:spTree>
    <p:extLst>
      <p:ext uri="{BB962C8B-B14F-4D97-AF65-F5344CB8AC3E}">
        <p14:creationId xmlns:p14="http://schemas.microsoft.com/office/powerpoint/2010/main" val="1331142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afik"/>
          <p:cNvGraphicFramePr/>
          <p:nvPr>
            <p:extLst>
              <p:ext uri="{D42A27DB-BD31-4B8C-83A1-F6EECF244321}">
                <p14:modId xmlns:p14="http://schemas.microsoft.com/office/powerpoint/2010/main" val="513821426"/>
              </p:ext>
            </p:extLst>
          </p:nvPr>
        </p:nvGraphicFramePr>
        <p:xfrm>
          <a:off x="0" y="500042"/>
          <a:ext cx="8967509" cy="6176655"/>
        </p:xfrm>
        <a:graphic>
          <a:graphicData uri="http://schemas.openxmlformats.org/drawingml/2006/chart">
            <c:chart xmlns:c="http://schemas.openxmlformats.org/drawingml/2006/chart" xmlns:r="http://schemas.openxmlformats.org/officeDocument/2006/relationships" r:id="rId2"/>
          </a:graphicData>
        </a:graphic>
      </p:graphicFrame>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rtlCol="0">
            <a:noAutofit/>
          </a:bodyPr>
          <a:lstStyle/>
          <a:p>
            <a:pPr algn="ctr" fontAlgn="auto">
              <a:spcAft>
                <a:spcPts val="0"/>
              </a:spcAft>
              <a:defRPr/>
            </a:pPr>
            <a:r>
              <a:rPr lang="tr-TR" sz="3200" dirty="0" smtClean="0">
                <a:latin typeface="+mn-lt"/>
              </a:rPr>
              <a:t>Kimler Başvurabilir?</a:t>
            </a:r>
            <a:endParaRPr lang="en-US" sz="3200" dirty="0">
              <a:latin typeface="+mn-lt"/>
            </a:endParaRPr>
          </a:p>
        </p:txBody>
      </p:sp>
      <p:sp>
        <p:nvSpPr>
          <p:cNvPr id="3" name="Content Placeholder 2"/>
          <p:cNvSpPr>
            <a:spLocks noGrp="1"/>
          </p:cNvSpPr>
          <p:nvPr>
            <p:ph idx="1"/>
          </p:nvPr>
        </p:nvSpPr>
        <p:spPr>
          <a:xfrm>
            <a:off x="457200" y="1772816"/>
            <a:ext cx="8229600" cy="3353544"/>
          </a:xfrm>
        </p:spPr>
        <p:txBody>
          <a:bodyPr rtlCol="0">
            <a:noAutofit/>
          </a:bodyPr>
          <a:lstStyle/>
          <a:p>
            <a:pPr fontAlgn="auto">
              <a:lnSpc>
                <a:spcPct val="170000"/>
              </a:lnSpc>
              <a:spcBef>
                <a:spcPts val="0"/>
              </a:spcBef>
              <a:spcAft>
                <a:spcPts val="0"/>
              </a:spcAft>
              <a:buFont typeface="Arial"/>
              <a:buChar char="•"/>
              <a:defRPr/>
            </a:pPr>
            <a:r>
              <a:rPr lang="tr-TR" sz="2000" dirty="0" smtClean="0">
                <a:latin typeface="+mn-lt"/>
              </a:rPr>
              <a:t>Program üyesi ülkelerde yer alan resmi ve özel kurum/kuruluşlar </a:t>
            </a:r>
          </a:p>
          <a:p>
            <a:pPr fontAlgn="auto">
              <a:lnSpc>
                <a:spcPct val="170000"/>
              </a:lnSpc>
              <a:spcBef>
                <a:spcPts val="0"/>
              </a:spcBef>
              <a:spcAft>
                <a:spcPts val="0"/>
              </a:spcAft>
              <a:buFont typeface="Arial"/>
              <a:buChar char="•"/>
              <a:defRPr/>
            </a:pPr>
            <a:endParaRPr lang="tr-TR" sz="2000" dirty="0" smtClean="0">
              <a:latin typeface="+mn-lt"/>
            </a:endParaRPr>
          </a:p>
          <a:p>
            <a:pPr algn="just" fontAlgn="auto">
              <a:lnSpc>
                <a:spcPct val="170000"/>
              </a:lnSpc>
              <a:spcBef>
                <a:spcPts val="0"/>
              </a:spcBef>
              <a:spcAft>
                <a:spcPts val="0"/>
              </a:spcAft>
              <a:buFont typeface="Arial"/>
              <a:buChar char="•"/>
              <a:defRPr/>
            </a:pPr>
            <a:r>
              <a:rPr lang="tr-TR" altLang="tr-TR" sz="2000" dirty="0" err="1" smtClean="0">
                <a:latin typeface="+mn-lt"/>
                <a:ea typeface="ＭＳ Ｐゴシック" pitchFamily="34" charset="-128"/>
              </a:rPr>
              <a:t>Erasmus</a:t>
            </a:r>
            <a:r>
              <a:rPr lang="tr-TR" altLang="tr-TR" sz="2000" dirty="0" smtClean="0">
                <a:latin typeface="+mn-lt"/>
                <a:ea typeface="ＭＳ Ｐゴシック" pitchFamily="34" charset="-128"/>
              </a:rPr>
              <a:t>+ Programına dahil ülkelerde yerleşik okulların yanı sıra, okul eğitimi alanında farklı deneyim ve uzmanlıklara sahip kurum/kuruluşlar stratejik ortaklıklarda yer alabilirler. </a:t>
            </a:r>
            <a:endParaRPr lang="tr-TR" sz="2000" dirty="0" smtClean="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3749" y="656692"/>
            <a:ext cx="8041440" cy="504057"/>
          </a:xfrm>
        </p:spPr>
        <p:txBody>
          <a:bodyPr/>
          <a:lstStyle/>
          <a:p>
            <a:pPr algn="ctr"/>
            <a:r>
              <a:rPr lang="tr-TR" sz="3600" dirty="0" smtClean="0">
                <a:latin typeface="+mn-lt"/>
              </a:rPr>
              <a:t>Kaç Ortak Gerekir?</a:t>
            </a:r>
            <a:endParaRPr lang="tr-TR" sz="3600" dirty="0">
              <a:latin typeface="+mn-lt"/>
            </a:endParaRPr>
          </a:p>
        </p:txBody>
      </p:sp>
      <p:sp>
        <p:nvSpPr>
          <p:cNvPr id="3" name="2 İçerik Yer Tutucusu"/>
          <p:cNvSpPr>
            <a:spLocks noGrp="1"/>
          </p:cNvSpPr>
          <p:nvPr>
            <p:ph idx="1"/>
          </p:nvPr>
        </p:nvSpPr>
        <p:spPr>
          <a:xfrm>
            <a:off x="683569" y="1556792"/>
            <a:ext cx="7704856" cy="4428492"/>
          </a:xfrm>
        </p:spPr>
        <p:txBody>
          <a:bodyPr>
            <a:normAutofit/>
          </a:bodyPr>
          <a:lstStyle/>
          <a:p>
            <a:pPr marL="0" indent="0" algn="just" fontAlgn="auto">
              <a:lnSpc>
                <a:spcPct val="150000"/>
              </a:lnSpc>
              <a:spcBef>
                <a:spcPts val="0"/>
              </a:spcBef>
              <a:spcAft>
                <a:spcPts val="0"/>
              </a:spcAft>
              <a:buNone/>
              <a:defRPr/>
            </a:pPr>
            <a:r>
              <a:rPr lang="tr-TR" sz="1800" dirty="0" smtClean="0"/>
              <a:t>	Proje başvuru aşamasında oluşturulmuş, Program üyesi ülkelerden </a:t>
            </a:r>
          </a:p>
          <a:p>
            <a:pPr marL="0" indent="0" algn="ctr" fontAlgn="auto">
              <a:lnSpc>
                <a:spcPct val="150000"/>
              </a:lnSpc>
              <a:spcBef>
                <a:spcPts val="0"/>
              </a:spcBef>
              <a:spcAft>
                <a:spcPts val="0"/>
              </a:spcAft>
              <a:buNone/>
              <a:defRPr/>
            </a:pPr>
            <a:r>
              <a:rPr lang="tr-TR" sz="2000" b="1" dirty="0" smtClean="0">
                <a:solidFill>
                  <a:srgbClr val="D5384B"/>
                </a:solidFill>
              </a:rPr>
              <a:t>en az 3 ortaklı</a:t>
            </a:r>
            <a:r>
              <a:rPr lang="tr-TR" sz="2000" dirty="0" smtClean="0"/>
              <a:t> </a:t>
            </a:r>
            <a:r>
              <a:rPr lang="tr-TR" sz="1800" dirty="0" smtClean="0"/>
              <a:t>yapı</a:t>
            </a:r>
          </a:p>
          <a:p>
            <a:pPr algn="just" fontAlgn="auto">
              <a:lnSpc>
                <a:spcPct val="150000"/>
              </a:lnSpc>
              <a:spcBef>
                <a:spcPts val="0"/>
              </a:spcBef>
              <a:spcAft>
                <a:spcPts val="0"/>
              </a:spcAft>
              <a:buFont typeface="Arial"/>
              <a:buChar char="•"/>
              <a:defRPr/>
            </a:pPr>
            <a:endParaRPr lang="tr-TR" sz="1800" dirty="0" smtClean="0"/>
          </a:p>
          <a:p>
            <a:pPr algn="just" fontAlgn="auto">
              <a:lnSpc>
                <a:spcPct val="150000"/>
              </a:lnSpc>
              <a:spcBef>
                <a:spcPts val="0"/>
              </a:spcBef>
              <a:spcAft>
                <a:spcPts val="0"/>
              </a:spcAft>
              <a:defRPr/>
            </a:pPr>
            <a:r>
              <a:rPr lang="tr-TR" altLang="tr-TR" sz="1800" b="1" dirty="0">
                <a:solidFill>
                  <a:srgbClr val="C00000"/>
                </a:solidFill>
                <a:ea typeface="ＭＳ Ｐゴシック" pitchFamily="34" charset="-128"/>
              </a:rPr>
              <a:t>Yalnızca okullardan oluşan Stratejik Ortaklıklarda </a:t>
            </a:r>
            <a:r>
              <a:rPr lang="tr-TR" altLang="tr-TR" sz="1800" dirty="0">
                <a:ea typeface="ＭＳ Ｐゴシック" pitchFamily="34" charset="-128"/>
              </a:rPr>
              <a:t>ve yerel/bölgesel </a:t>
            </a:r>
            <a:r>
              <a:rPr lang="tr-TR" altLang="tr-TR" sz="1800" dirty="0" smtClean="0">
                <a:ea typeface="ＭＳ Ｐゴシック" pitchFamily="34" charset="-128"/>
              </a:rPr>
              <a:t>okul eğitimi </a:t>
            </a:r>
            <a:r>
              <a:rPr lang="tr-TR" altLang="tr-TR" sz="1800" dirty="0">
                <a:ea typeface="ＭＳ Ｐゴシック" pitchFamily="34" charset="-128"/>
              </a:rPr>
              <a:t>makamları arasındaki Stratejik Ortaklıklarda </a:t>
            </a:r>
            <a:r>
              <a:rPr lang="tr-TR" altLang="tr-TR" sz="1800" b="1" dirty="0">
                <a:solidFill>
                  <a:srgbClr val="D5384B"/>
                </a:solidFill>
                <a:ea typeface="ＭＳ Ｐゴシック" pitchFamily="34" charset="-128"/>
              </a:rPr>
              <a:t>en az iki </a:t>
            </a:r>
            <a:r>
              <a:rPr lang="tr-TR" altLang="tr-TR" sz="1800" b="1" dirty="0">
                <a:ea typeface="ＭＳ Ｐゴシック" pitchFamily="34" charset="-128"/>
              </a:rPr>
              <a:t>program </a:t>
            </a:r>
            <a:r>
              <a:rPr lang="tr-TR" altLang="tr-TR" sz="1800" b="1" dirty="0" smtClean="0">
                <a:ea typeface="ＭＳ Ｐゴシック" pitchFamily="34" charset="-128"/>
              </a:rPr>
              <a:t>ülkesinden kurum/kuruluşlar </a:t>
            </a:r>
            <a:r>
              <a:rPr lang="tr-TR" altLang="tr-TR" sz="1800" dirty="0">
                <a:ea typeface="ＭＳ Ｐゴシック" pitchFamily="34" charset="-128"/>
              </a:rPr>
              <a:t>bulunabilir</a:t>
            </a:r>
            <a:r>
              <a:rPr lang="tr-TR" altLang="tr-TR" sz="1800" dirty="0" smtClean="0">
                <a:ea typeface="ＭＳ Ｐゴシック" pitchFamily="34" charset="-128"/>
              </a:rPr>
              <a:t>.</a:t>
            </a:r>
          </a:p>
          <a:p>
            <a:pPr algn="just" fontAlgn="auto">
              <a:lnSpc>
                <a:spcPct val="150000"/>
              </a:lnSpc>
              <a:spcBef>
                <a:spcPts val="0"/>
              </a:spcBef>
              <a:spcAft>
                <a:spcPts val="0"/>
              </a:spcAft>
              <a:defRPr/>
            </a:pPr>
            <a:endParaRPr lang="tr-TR" altLang="tr-TR" sz="1800" dirty="0" smtClean="0">
              <a:ea typeface="ＭＳ Ｐゴシック" pitchFamily="34" charset="-128"/>
            </a:endParaRPr>
          </a:p>
          <a:p>
            <a:pPr algn="just">
              <a:lnSpc>
                <a:spcPct val="150000"/>
              </a:lnSpc>
              <a:spcBef>
                <a:spcPts val="0"/>
              </a:spcBef>
              <a:defRPr/>
            </a:pPr>
            <a:r>
              <a:rPr lang="tr-TR" altLang="tr-TR" sz="1800" dirty="0">
                <a:cs typeface="Arial" charset="0"/>
              </a:rPr>
              <a:t>Gençlik alanı için asgari toplam 2 program ülkesinden ortak (başvuran dahil) yeterlidir. </a:t>
            </a:r>
            <a:r>
              <a:rPr lang="tr-TR" altLang="tr-TR" sz="1800" dirty="0" err="1">
                <a:cs typeface="Arial" charset="0"/>
              </a:rPr>
              <a:t>Sektörlerarası</a:t>
            </a:r>
            <a:r>
              <a:rPr lang="tr-TR" altLang="tr-TR" sz="1800" dirty="0">
                <a:cs typeface="Arial" charset="0"/>
              </a:rPr>
              <a:t> projelerde asgari 3 program ülkesinden ortak gerekir</a:t>
            </a:r>
            <a:r>
              <a:rPr lang="tr-TR" altLang="tr-TR" sz="1800" dirty="0" smtClean="0">
                <a:cs typeface="Arial" charset="0"/>
              </a:rPr>
              <a:t>.</a:t>
            </a:r>
            <a:endParaRPr lang="tr-TR" altLang="tr-TR" sz="1800" dirty="0">
              <a:ea typeface="ＭＳ Ｐゴシック" pitchFamily="34" charset="-128"/>
            </a:endParaRPr>
          </a:p>
          <a:p>
            <a:pPr marL="0" indent="0" algn="just" fontAlgn="auto">
              <a:lnSpc>
                <a:spcPct val="150000"/>
              </a:lnSpc>
              <a:spcBef>
                <a:spcPts val="0"/>
              </a:spcBef>
              <a:spcAft>
                <a:spcPts val="0"/>
              </a:spcAft>
              <a:buNone/>
              <a:defRPr/>
            </a:pPr>
            <a:endParaRPr lang="tr-TR" sz="2000" dirty="0" smtClean="0">
              <a:latin typeface="+mn-lt"/>
            </a:endParaRPr>
          </a:p>
          <a:p>
            <a:endParaRPr lang="tr-TR" sz="1400" dirty="0">
              <a:latin typeface="+mn-lt"/>
            </a:endParaRP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429288"/>
          </a:xfrm>
        </p:spPr>
        <p:txBody>
          <a:bodyPr>
            <a:normAutofit fontScale="85000" lnSpcReduction="10000"/>
          </a:bodyPr>
          <a:lstStyle/>
          <a:p>
            <a:pPr marL="0" indent="0" fontAlgn="auto">
              <a:lnSpc>
                <a:spcPct val="170000"/>
              </a:lnSpc>
              <a:spcBef>
                <a:spcPts val="0"/>
              </a:spcBef>
              <a:spcAft>
                <a:spcPts val="0"/>
              </a:spcAft>
              <a:buFont typeface="Arial"/>
              <a:buNone/>
              <a:defRPr/>
            </a:pPr>
            <a:r>
              <a:rPr lang="tr-TR" b="1" dirty="0" smtClean="0">
                <a:solidFill>
                  <a:schemeClr val="tx1"/>
                </a:solidFill>
                <a:latin typeface="+mn-lt"/>
              </a:rPr>
              <a:t>Proje Süresi Ne Kadardır?</a:t>
            </a:r>
          </a:p>
          <a:p>
            <a:pPr fontAlgn="auto">
              <a:lnSpc>
                <a:spcPct val="170000"/>
              </a:lnSpc>
              <a:spcBef>
                <a:spcPts val="0"/>
              </a:spcBef>
              <a:spcAft>
                <a:spcPts val="0"/>
              </a:spcAft>
              <a:buFont typeface="Arial"/>
              <a:buChar char="•"/>
              <a:defRPr/>
            </a:pPr>
            <a:r>
              <a:rPr lang="tr-TR" dirty="0" smtClean="0">
                <a:solidFill>
                  <a:schemeClr val="tx1"/>
                </a:solidFill>
                <a:latin typeface="+mn-lt"/>
              </a:rPr>
              <a:t>2 ya da 3 yıl süreli (Proje başvuru aşamasında seçilmek şartıyla)</a:t>
            </a:r>
          </a:p>
          <a:p>
            <a:pPr eaLnBrk="1" hangingPunct="1">
              <a:buNone/>
            </a:pPr>
            <a:endParaRPr lang="tr-TR" altLang="tr-TR" dirty="0" smtClean="0">
              <a:solidFill>
                <a:schemeClr val="tx1"/>
              </a:solidFill>
              <a:latin typeface="+mn-lt"/>
              <a:cs typeface="Arial" charset="0"/>
            </a:endParaRPr>
          </a:p>
          <a:p>
            <a:pPr eaLnBrk="1" hangingPunct="1">
              <a:buNone/>
            </a:pPr>
            <a:r>
              <a:rPr lang="tr-TR" altLang="tr-TR" dirty="0" smtClean="0">
                <a:solidFill>
                  <a:schemeClr val="tx1"/>
                </a:solidFill>
                <a:latin typeface="+mn-lt"/>
                <a:cs typeface="Arial" charset="0"/>
              </a:rPr>
              <a:t>Gençlik alanındaki projeler </a:t>
            </a:r>
          </a:p>
          <a:p>
            <a:r>
              <a:rPr lang="tr-TR" altLang="tr-TR" dirty="0" smtClean="0">
                <a:solidFill>
                  <a:schemeClr val="tx1"/>
                </a:solidFill>
                <a:latin typeface="+mn-lt"/>
                <a:cs typeface="Arial" charset="0"/>
              </a:rPr>
              <a:t>Proje başvuru aşamasında seçilmek şartıyla, </a:t>
            </a:r>
            <a:r>
              <a:rPr lang="tr-TR" altLang="tr-TR" b="1" dirty="0" smtClean="0">
                <a:solidFill>
                  <a:schemeClr val="tx1"/>
                </a:solidFill>
                <a:latin typeface="+mn-lt"/>
                <a:cs typeface="Arial" charset="0"/>
              </a:rPr>
              <a:t>6 ay ile 2 yıl</a:t>
            </a:r>
            <a:r>
              <a:rPr lang="tr-TR" altLang="tr-TR" dirty="0" smtClean="0">
                <a:solidFill>
                  <a:schemeClr val="tx1"/>
                </a:solidFill>
                <a:latin typeface="+mn-lt"/>
                <a:cs typeface="Arial" charset="0"/>
              </a:rPr>
              <a:t> arasındadır.</a:t>
            </a:r>
          </a:p>
          <a:p>
            <a:endParaRPr lang="tr-TR" dirty="0" smtClean="0">
              <a:solidFill>
                <a:schemeClr val="tx1"/>
              </a:solidFill>
              <a:latin typeface="+mn-lt"/>
            </a:endParaRPr>
          </a:p>
          <a:p>
            <a:pPr marL="0" indent="0" fontAlgn="auto">
              <a:lnSpc>
                <a:spcPct val="170000"/>
              </a:lnSpc>
              <a:spcBef>
                <a:spcPts val="0"/>
              </a:spcBef>
              <a:spcAft>
                <a:spcPts val="0"/>
              </a:spcAft>
              <a:buFontTx/>
              <a:buNone/>
              <a:defRPr/>
            </a:pPr>
            <a:r>
              <a:rPr lang="tr-TR" altLang="tr-TR" b="1" dirty="0" smtClean="0">
                <a:solidFill>
                  <a:schemeClr val="tx1"/>
                </a:solidFill>
                <a:latin typeface="+mn-lt"/>
                <a:cs typeface="Arial" panose="020B0604020202020204" pitchFamily="34" charset="0"/>
              </a:rPr>
              <a:t>Proje Kapsamında Gerçekleştirilebilecek Faaliyetlerin Süresi Ne Kadardır?</a:t>
            </a:r>
          </a:p>
          <a:p>
            <a:pPr fontAlgn="auto">
              <a:lnSpc>
                <a:spcPct val="170000"/>
              </a:lnSpc>
              <a:spcBef>
                <a:spcPts val="0"/>
              </a:spcBef>
              <a:spcAft>
                <a:spcPts val="0"/>
              </a:spcAft>
              <a:buFont typeface="Arial"/>
              <a:buChar char="•"/>
              <a:defRPr/>
            </a:pPr>
            <a:r>
              <a:rPr lang="tr-TR" dirty="0" smtClean="0">
                <a:solidFill>
                  <a:schemeClr val="tx1"/>
                </a:solidFill>
                <a:latin typeface="+mn-lt"/>
              </a:rPr>
              <a:t>Kısa dönemli hareketlilik ile online kurslara katılmak (en az 2 ay)</a:t>
            </a:r>
          </a:p>
          <a:p>
            <a:pPr fontAlgn="auto">
              <a:lnSpc>
                <a:spcPct val="170000"/>
              </a:lnSpc>
              <a:spcBef>
                <a:spcPts val="0"/>
              </a:spcBef>
              <a:spcAft>
                <a:spcPts val="0"/>
              </a:spcAft>
              <a:buFont typeface="Arial"/>
              <a:buChar char="•"/>
              <a:defRPr/>
            </a:pPr>
            <a:r>
              <a:rPr lang="tr-TR" dirty="0" smtClean="0">
                <a:solidFill>
                  <a:schemeClr val="tx1"/>
                </a:solidFill>
                <a:latin typeface="+mn-lt"/>
              </a:rPr>
              <a:t>Uzun dönemli öğrenici hareketliliği ( 2 – 12 ay)</a:t>
            </a:r>
          </a:p>
          <a:p>
            <a:pPr fontAlgn="auto">
              <a:lnSpc>
                <a:spcPct val="170000"/>
              </a:lnSpc>
              <a:spcBef>
                <a:spcPts val="0"/>
              </a:spcBef>
              <a:spcAft>
                <a:spcPts val="0"/>
              </a:spcAft>
              <a:buFont typeface="Arial"/>
              <a:buChar char="•"/>
              <a:defRPr/>
            </a:pPr>
            <a:r>
              <a:rPr lang="tr-TR" dirty="0" smtClean="0">
                <a:solidFill>
                  <a:schemeClr val="tx1"/>
                </a:solidFill>
                <a:latin typeface="+mn-lt"/>
              </a:rPr>
              <a:t>Uzun dönemli eğitim/öğretim görevlendirmesi (2 – 12 ay)</a:t>
            </a:r>
          </a:p>
          <a:p>
            <a:pPr fontAlgn="auto">
              <a:lnSpc>
                <a:spcPct val="170000"/>
              </a:lnSpc>
              <a:spcBef>
                <a:spcPts val="0"/>
              </a:spcBef>
              <a:spcAft>
                <a:spcPts val="0"/>
              </a:spcAft>
              <a:buFont typeface="Arial"/>
              <a:buChar char="•"/>
              <a:defRPr/>
            </a:pPr>
            <a:r>
              <a:rPr lang="tr-TR" dirty="0" smtClean="0">
                <a:solidFill>
                  <a:schemeClr val="tx1"/>
                </a:solidFill>
                <a:latin typeface="+mn-lt"/>
              </a:rPr>
              <a:t>Kısa dönemli ortak personel eğitimi (5 gün – 2 ay)</a:t>
            </a:r>
            <a:endParaRPr lang="tr-TR" altLang="tr-TR" dirty="0" smtClean="0">
              <a:solidFill>
                <a:schemeClr val="tx1"/>
              </a:solidFill>
              <a:latin typeface="+mn-lt"/>
              <a:cs typeface="Tahoma" pitchFamily="34" charset="0"/>
            </a:endParaRPr>
          </a:p>
          <a:p>
            <a:endParaRPr lang="tr-TR" dirty="0">
              <a:solidFill>
                <a:schemeClr val="tx1"/>
              </a:solidFill>
              <a:latin typeface="+mn-lt"/>
            </a:endParaRP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7"/>
          <p:cNvGrpSpPr>
            <a:grpSpLocks/>
          </p:cNvGrpSpPr>
          <p:nvPr/>
        </p:nvGrpSpPr>
        <p:grpSpPr bwMode="auto">
          <a:xfrm>
            <a:off x="4776353" y="1340768"/>
            <a:ext cx="3970338" cy="4429125"/>
            <a:chOff x="3470" y="1593"/>
            <a:chExt cx="1972" cy="2200"/>
          </a:xfrm>
        </p:grpSpPr>
        <p:sp>
          <p:nvSpPr>
            <p:cNvPr id="5" name="Freeform 5"/>
            <p:cNvSpPr>
              <a:spLocks noChangeAspect="1"/>
            </p:cNvSpPr>
            <p:nvPr/>
          </p:nvSpPr>
          <p:spPr bwMode="auto">
            <a:xfrm>
              <a:off x="4386" y="2197"/>
              <a:ext cx="61" cy="149"/>
            </a:xfrm>
            <a:custGeom>
              <a:avLst/>
              <a:gdLst>
                <a:gd name="T0" fmla="*/ 0 w 217"/>
                <a:gd name="T1" fmla="*/ 0 h 532"/>
                <a:gd name="T2" fmla="*/ 0 w 217"/>
                <a:gd name="T3" fmla="*/ 0 h 532"/>
                <a:gd name="T4" fmla="*/ 0 w 217"/>
                <a:gd name="T5" fmla="*/ 1 h 532"/>
                <a:gd name="T6" fmla="*/ 0 w 217"/>
                <a:gd name="T7" fmla="*/ 1 h 532"/>
                <a:gd name="T8" fmla="*/ 0 w 217"/>
                <a:gd name="T9" fmla="*/ 0 h 532"/>
                <a:gd name="T10" fmla="*/ 0 60000 65536"/>
                <a:gd name="T11" fmla="*/ 0 60000 65536"/>
                <a:gd name="T12" fmla="*/ 0 60000 65536"/>
                <a:gd name="T13" fmla="*/ 0 60000 65536"/>
                <a:gd name="T14" fmla="*/ 0 60000 65536"/>
                <a:gd name="T15" fmla="*/ 0 w 217"/>
                <a:gd name="T16" fmla="*/ 0 h 532"/>
                <a:gd name="T17" fmla="*/ 217 w 217"/>
                <a:gd name="T18" fmla="*/ 532 h 532"/>
              </a:gdLst>
              <a:ahLst/>
              <a:cxnLst>
                <a:cxn ang="T10">
                  <a:pos x="T0" y="T1"/>
                </a:cxn>
                <a:cxn ang="T11">
                  <a:pos x="T2" y="T3"/>
                </a:cxn>
                <a:cxn ang="T12">
                  <a:pos x="T4" y="T5"/>
                </a:cxn>
                <a:cxn ang="T13">
                  <a:pos x="T6" y="T7"/>
                </a:cxn>
                <a:cxn ang="T14">
                  <a:pos x="T8" y="T9"/>
                </a:cxn>
              </a:cxnLst>
              <a:rect l="T15" t="T16" r="T17" b="T18"/>
              <a:pathLst>
                <a:path w="217" h="532">
                  <a:moveTo>
                    <a:pt x="217" y="2"/>
                  </a:moveTo>
                  <a:lnTo>
                    <a:pt x="5" y="0"/>
                  </a:lnTo>
                  <a:lnTo>
                    <a:pt x="0" y="530"/>
                  </a:lnTo>
                  <a:lnTo>
                    <a:pt x="212" y="532"/>
                  </a:lnTo>
                  <a:lnTo>
                    <a:pt x="217"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6"/>
            <p:cNvSpPr>
              <a:spLocks noChangeAspect="1"/>
            </p:cNvSpPr>
            <p:nvPr/>
          </p:nvSpPr>
          <p:spPr bwMode="auto">
            <a:xfrm>
              <a:off x="4034" y="2265"/>
              <a:ext cx="126" cy="158"/>
            </a:xfrm>
            <a:custGeom>
              <a:avLst/>
              <a:gdLst>
                <a:gd name="T0" fmla="*/ 0 w 445"/>
                <a:gd name="T1" fmla="*/ 0 h 567"/>
                <a:gd name="T2" fmla="*/ 0 w 445"/>
                <a:gd name="T3" fmla="*/ 0 h 567"/>
                <a:gd name="T4" fmla="*/ 1 w 445"/>
                <a:gd name="T5" fmla="*/ 1 h 567"/>
                <a:gd name="T6" fmla="*/ 1 w 445"/>
                <a:gd name="T7" fmla="*/ 1 h 567"/>
                <a:gd name="T8" fmla="*/ 0 w 445"/>
                <a:gd name="T9" fmla="*/ 0 h 567"/>
                <a:gd name="T10" fmla="*/ 0 60000 65536"/>
                <a:gd name="T11" fmla="*/ 0 60000 65536"/>
                <a:gd name="T12" fmla="*/ 0 60000 65536"/>
                <a:gd name="T13" fmla="*/ 0 60000 65536"/>
                <a:gd name="T14" fmla="*/ 0 60000 65536"/>
                <a:gd name="T15" fmla="*/ 0 w 445"/>
                <a:gd name="T16" fmla="*/ 0 h 567"/>
                <a:gd name="T17" fmla="*/ 445 w 445"/>
                <a:gd name="T18" fmla="*/ 567 h 567"/>
              </a:gdLst>
              <a:ahLst/>
              <a:cxnLst>
                <a:cxn ang="T10">
                  <a:pos x="T0" y="T1"/>
                </a:cxn>
                <a:cxn ang="T11">
                  <a:pos x="T2" y="T3"/>
                </a:cxn>
                <a:cxn ang="T12">
                  <a:pos x="T4" y="T5"/>
                </a:cxn>
                <a:cxn ang="T13">
                  <a:pos x="T6" y="T7"/>
                </a:cxn>
                <a:cxn ang="T14">
                  <a:pos x="T8" y="T9"/>
                </a:cxn>
              </a:cxnLst>
              <a:rect l="T15" t="T16" r="T17" b="T18"/>
              <a:pathLst>
                <a:path w="445" h="567">
                  <a:moveTo>
                    <a:pt x="185" y="0"/>
                  </a:moveTo>
                  <a:lnTo>
                    <a:pt x="0" y="104"/>
                  </a:lnTo>
                  <a:lnTo>
                    <a:pt x="260" y="567"/>
                  </a:lnTo>
                  <a:lnTo>
                    <a:pt x="445" y="463"/>
                  </a:lnTo>
                  <a:lnTo>
                    <a:pt x="18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7"/>
            <p:cNvSpPr>
              <a:spLocks noChangeAspect="1"/>
            </p:cNvSpPr>
            <p:nvPr/>
          </p:nvSpPr>
          <p:spPr bwMode="auto">
            <a:xfrm>
              <a:off x="3776" y="2502"/>
              <a:ext cx="158" cy="129"/>
            </a:xfrm>
            <a:custGeom>
              <a:avLst/>
              <a:gdLst>
                <a:gd name="T0" fmla="*/ 0 w 566"/>
                <a:gd name="T1" fmla="*/ 0 h 453"/>
                <a:gd name="T2" fmla="*/ 0 w 566"/>
                <a:gd name="T3" fmla="*/ 0 h 453"/>
                <a:gd name="T4" fmla="*/ 1 w 566"/>
                <a:gd name="T5" fmla="*/ 1 h 453"/>
                <a:gd name="T6" fmla="*/ 1 w 566"/>
                <a:gd name="T7" fmla="*/ 1 h 453"/>
                <a:gd name="T8" fmla="*/ 0 w 566"/>
                <a:gd name="T9" fmla="*/ 0 h 453"/>
                <a:gd name="T10" fmla="*/ 0 60000 65536"/>
                <a:gd name="T11" fmla="*/ 0 60000 65536"/>
                <a:gd name="T12" fmla="*/ 0 60000 65536"/>
                <a:gd name="T13" fmla="*/ 0 60000 65536"/>
                <a:gd name="T14" fmla="*/ 0 60000 65536"/>
                <a:gd name="T15" fmla="*/ 0 w 566"/>
                <a:gd name="T16" fmla="*/ 0 h 453"/>
                <a:gd name="T17" fmla="*/ 566 w 566"/>
                <a:gd name="T18" fmla="*/ 453 h 453"/>
              </a:gdLst>
              <a:ahLst/>
              <a:cxnLst>
                <a:cxn ang="T10">
                  <a:pos x="T0" y="T1"/>
                </a:cxn>
                <a:cxn ang="T11">
                  <a:pos x="T2" y="T3"/>
                </a:cxn>
                <a:cxn ang="T12">
                  <a:pos x="T4" y="T5"/>
                </a:cxn>
                <a:cxn ang="T13">
                  <a:pos x="T6" y="T7"/>
                </a:cxn>
                <a:cxn ang="T14">
                  <a:pos x="T8" y="T9"/>
                </a:cxn>
              </a:cxnLst>
              <a:rect l="T15" t="T16" r="T17" b="T18"/>
              <a:pathLst>
                <a:path w="566" h="453">
                  <a:moveTo>
                    <a:pt x="109" y="0"/>
                  </a:moveTo>
                  <a:lnTo>
                    <a:pt x="0" y="183"/>
                  </a:lnTo>
                  <a:lnTo>
                    <a:pt x="457" y="453"/>
                  </a:lnTo>
                  <a:lnTo>
                    <a:pt x="566" y="270"/>
                  </a:lnTo>
                  <a:lnTo>
                    <a:pt x="109"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8"/>
            <p:cNvSpPr>
              <a:spLocks noChangeAspect="1"/>
            </p:cNvSpPr>
            <p:nvPr/>
          </p:nvSpPr>
          <p:spPr bwMode="auto">
            <a:xfrm>
              <a:off x="3681" y="2850"/>
              <a:ext cx="152" cy="62"/>
            </a:xfrm>
            <a:custGeom>
              <a:avLst/>
              <a:gdLst>
                <a:gd name="T0" fmla="*/ 0 w 533"/>
                <a:gd name="T1" fmla="*/ 0 h 218"/>
                <a:gd name="T2" fmla="*/ 0 w 533"/>
                <a:gd name="T3" fmla="*/ 0 h 218"/>
                <a:gd name="T4" fmla="*/ 1 w 533"/>
                <a:gd name="T5" fmla="*/ 0 h 218"/>
                <a:gd name="T6" fmla="*/ 1 w 533"/>
                <a:gd name="T7" fmla="*/ 0 h 218"/>
                <a:gd name="T8" fmla="*/ 0 w 533"/>
                <a:gd name="T9" fmla="*/ 0 h 218"/>
                <a:gd name="T10" fmla="*/ 0 60000 65536"/>
                <a:gd name="T11" fmla="*/ 0 60000 65536"/>
                <a:gd name="T12" fmla="*/ 0 60000 65536"/>
                <a:gd name="T13" fmla="*/ 0 60000 65536"/>
                <a:gd name="T14" fmla="*/ 0 60000 65536"/>
                <a:gd name="T15" fmla="*/ 0 w 533"/>
                <a:gd name="T16" fmla="*/ 0 h 218"/>
                <a:gd name="T17" fmla="*/ 533 w 533"/>
                <a:gd name="T18" fmla="*/ 218 h 218"/>
              </a:gdLst>
              <a:ahLst/>
              <a:cxnLst>
                <a:cxn ang="T10">
                  <a:pos x="T0" y="T1"/>
                </a:cxn>
                <a:cxn ang="T11">
                  <a:pos x="T2" y="T3"/>
                </a:cxn>
                <a:cxn ang="T12">
                  <a:pos x="T4" y="T5"/>
                </a:cxn>
                <a:cxn ang="T13">
                  <a:pos x="T6" y="T7"/>
                </a:cxn>
                <a:cxn ang="T14">
                  <a:pos x="T8" y="T9"/>
                </a:cxn>
              </a:cxnLst>
              <a:rect l="T15" t="T16" r="T17" b="T18"/>
              <a:pathLst>
                <a:path w="533" h="218">
                  <a:moveTo>
                    <a:pt x="2" y="0"/>
                  </a:moveTo>
                  <a:lnTo>
                    <a:pt x="0" y="212"/>
                  </a:lnTo>
                  <a:lnTo>
                    <a:pt x="530" y="218"/>
                  </a:lnTo>
                  <a:lnTo>
                    <a:pt x="533" y="5"/>
                  </a:lnTo>
                  <a:lnTo>
                    <a:pt x="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9"/>
            <p:cNvSpPr>
              <a:spLocks noChangeAspect="1"/>
            </p:cNvSpPr>
            <p:nvPr/>
          </p:nvSpPr>
          <p:spPr bwMode="auto">
            <a:xfrm>
              <a:off x="3749" y="3138"/>
              <a:ext cx="158" cy="126"/>
            </a:xfrm>
            <a:custGeom>
              <a:avLst/>
              <a:gdLst>
                <a:gd name="T0" fmla="*/ 0 w 567"/>
                <a:gd name="T1" fmla="*/ 1 h 445"/>
                <a:gd name="T2" fmla="*/ 0 w 567"/>
                <a:gd name="T3" fmla="*/ 1 h 445"/>
                <a:gd name="T4" fmla="*/ 1 w 567"/>
                <a:gd name="T5" fmla="*/ 0 h 445"/>
                <a:gd name="T6" fmla="*/ 1 w 567"/>
                <a:gd name="T7" fmla="*/ 0 h 445"/>
                <a:gd name="T8" fmla="*/ 0 w 567"/>
                <a:gd name="T9" fmla="*/ 1 h 445"/>
                <a:gd name="T10" fmla="*/ 0 60000 65536"/>
                <a:gd name="T11" fmla="*/ 0 60000 65536"/>
                <a:gd name="T12" fmla="*/ 0 60000 65536"/>
                <a:gd name="T13" fmla="*/ 0 60000 65536"/>
                <a:gd name="T14" fmla="*/ 0 60000 65536"/>
                <a:gd name="T15" fmla="*/ 0 w 567"/>
                <a:gd name="T16" fmla="*/ 0 h 445"/>
                <a:gd name="T17" fmla="*/ 567 w 567"/>
                <a:gd name="T18" fmla="*/ 445 h 445"/>
              </a:gdLst>
              <a:ahLst/>
              <a:cxnLst>
                <a:cxn ang="T10">
                  <a:pos x="T0" y="T1"/>
                </a:cxn>
                <a:cxn ang="T11">
                  <a:pos x="T2" y="T3"/>
                </a:cxn>
                <a:cxn ang="T12">
                  <a:pos x="T4" y="T5"/>
                </a:cxn>
                <a:cxn ang="T13">
                  <a:pos x="T6" y="T7"/>
                </a:cxn>
                <a:cxn ang="T14">
                  <a:pos x="T8" y="T9"/>
                </a:cxn>
              </a:cxnLst>
              <a:rect l="T15" t="T16" r="T17" b="T18"/>
              <a:pathLst>
                <a:path w="567" h="445">
                  <a:moveTo>
                    <a:pt x="0" y="260"/>
                  </a:moveTo>
                  <a:lnTo>
                    <a:pt x="105" y="445"/>
                  </a:lnTo>
                  <a:lnTo>
                    <a:pt x="567" y="185"/>
                  </a:lnTo>
                  <a:lnTo>
                    <a:pt x="463" y="0"/>
                  </a:lnTo>
                  <a:lnTo>
                    <a:pt x="0" y="26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12"/>
            <p:cNvSpPr>
              <a:spLocks noChangeAspect="1"/>
            </p:cNvSpPr>
            <p:nvPr/>
          </p:nvSpPr>
          <p:spPr bwMode="auto">
            <a:xfrm>
              <a:off x="4144" y="2373"/>
              <a:ext cx="285" cy="550"/>
            </a:xfrm>
            <a:custGeom>
              <a:avLst/>
              <a:gdLst>
                <a:gd name="T0" fmla="*/ 1 w 1013"/>
                <a:gd name="T1" fmla="*/ 3 h 1940"/>
                <a:gd name="T2" fmla="*/ 0 w 1013"/>
                <a:gd name="T3" fmla="*/ 0 h 1940"/>
                <a:gd name="T4" fmla="*/ 0 w 1013"/>
                <a:gd name="T5" fmla="*/ 0 h 1940"/>
                <a:gd name="T6" fmla="*/ 2 w 1013"/>
                <a:gd name="T7" fmla="*/ 3 h 1940"/>
                <a:gd name="T8" fmla="*/ 1 w 1013"/>
                <a:gd name="T9" fmla="*/ 3 h 1940"/>
                <a:gd name="T10" fmla="*/ 0 60000 65536"/>
                <a:gd name="T11" fmla="*/ 0 60000 65536"/>
                <a:gd name="T12" fmla="*/ 0 60000 65536"/>
                <a:gd name="T13" fmla="*/ 0 60000 65536"/>
                <a:gd name="T14" fmla="*/ 0 60000 65536"/>
                <a:gd name="T15" fmla="*/ 0 w 1013"/>
                <a:gd name="T16" fmla="*/ 0 h 1940"/>
                <a:gd name="T17" fmla="*/ 1013 w 1013"/>
                <a:gd name="T18" fmla="*/ 1940 h 1940"/>
              </a:gdLst>
              <a:ahLst/>
              <a:cxnLst>
                <a:cxn ang="T10">
                  <a:pos x="T0" y="T1"/>
                </a:cxn>
                <a:cxn ang="T11">
                  <a:pos x="T2" y="T3"/>
                </a:cxn>
                <a:cxn ang="T12">
                  <a:pos x="T4" y="T5"/>
                </a:cxn>
                <a:cxn ang="T13">
                  <a:pos x="T6" y="T7"/>
                </a:cxn>
                <a:cxn ang="T14">
                  <a:pos x="T8" y="T9"/>
                </a:cxn>
              </a:cxnLst>
              <a:rect l="T15" t="T16" r="T17" b="T18"/>
              <a:pathLst>
                <a:path w="1013" h="1940">
                  <a:moveTo>
                    <a:pt x="852" y="1940"/>
                  </a:moveTo>
                  <a:lnTo>
                    <a:pt x="0" y="74"/>
                  </a:lnTo>
                  <a:lnTo>
                    <a:pt x="161" y="0"/>
                  </a:lnTo>
                  <a:lnTo>
                    <a:pt x="1013" y="1867"/>
                  </a:lnTo>
                  <a:lnTo>
                    <a:pt x="852" y="19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3"/>
            <p:cNvSpPr>
              <a:spLocks noChangeAspect="1"/>
            </p:cNvSpPr>
            <p:nvPr/>
          </p:nvSpPr>
          <p:spPr bwMode="auto">
            <a:xfrm>
              <a:off x="3986" y="3364"/>
              <a:ext cx="129" cy="158"/>
            </a:xfrm>
            <a:custGeom>
              <a:avLst/>
              <a:gdLst>
                <a:gd name="T0" fmla="*/ 0 w 453"/>
                <a:gd name="T1" fmla="*/ 1 h 564"/>
                <a:gd name="T2" fmla="*/ 0 w 453"/>
                <a:gd name="T3" fmla="*/ 1 h 564"/>
                <a:gd name="T4" fmla="*/ 1 w 453"/>
                <a:gd name="T5" fmla="*/ 0 h 564"/>
                <a:gd name="T6" fmla="*/ 1 w 453"/>
                <a:gd name="T7" fmla="*/ 0 h 564"/>
                <a:gd name="T8" fmla="*/ 0 w 453"/>
                <a:gd name="T9" fmla="*/ 1 h 564"/>
                <a:gd name="T10" fmla="*/ 0 60000 65536"/>
                <a:gd name="T11" fmla="*/ 0 60000 65536"/>
                <a:gd name="T12" fmla="*/ 0 60000 65536"/>
                <a:gd name="T13" fmla="*/ 0 60000 65536"/>
                <a:gd name="T14" fmla="*/ 0 60000 65536"/>
                <a:gd name="T15" fmla="*/ 0 w 453"/>
                <a:gd name="T16" fmla="*/ 0 h 564"/>
                <a:gd name="T17" fmla="*/ 453 w 453"/>
                <a:gd name="T18" fmla="*/ 564 h 564"/>
              </a:gdLst>
              <a:ahLst/>
              <a:cxnLst>
                <a:cxn ang="T10">
                  <a:pos x="T0" y="T1"/>
                </a:cxn>
                <a:cxn ang="T11">
                  <a:pos x="T2" y="T3"/>
                </a:cxn>
                <a:cxn ang="T12">
                  <a:pos x="T4" y="T5"/>
                </a:cxn>
                <a:cxn ang="T13">
                  <a:pos x="T6" y="T7"/>
                </a:cxn>
                <a:cxn ang="T14">
                  <a:pos x="T8" y="T9"/>
                </a:cxn>
              </a:cxnLst>
              <a:rect l="T15" t="T16" r="T17" b="T18"/>
              <a:pathLst>
                <a:path w="453" h="564">
                  <a:moveTo>
                    <a:pt x="0" y="456"/>
                  </a:moveTo>
                  <a:lnTo>
                    <a:pt x="183" y="564"/>
                  </a:lnTo>
                  <a:lnTo>
                    <a:pt x="453" y="107"/>
                  </a:lnTo>
                  <a:lnTo>
                    <a:pt x="270" y="0"/>
                  </a:lnTo>
                  <a:lnTo>
                    <a:pt x="0" y="4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4"/>
            <p:cNvSpPr>
              <a:spLocks noChangeAspect="1"/>
            </p:cNvSpPr>
            <p:nvPr/>
          </p:nvSpPr>
          <p:spPr bwMode="auto">
            <a:xfrm>
              <a:off x="4334" y="3466"/>
              <a:ext cx="61" cy="151"/>
            </a:xfrm>
            <a:custGeom>
              <a:avLst/>
              <a:gdLst>
                <a:gd name="T0" fmla="*/ 0 w 218"/>
                <a:gd name="T1" fmla="*/ 1 h 534"/>
                <a:gd name="T2" fmla="*/ 0 w 218"/>
                <a:gd name="T3" fmla="*/ 1 h 534"/>
                <a:gd name="T4" fmla="*/ 0 w 218"/>
                <a:gd name="T5" fmla="*/ 0 h 534"/>
                <a:gd name="T6" fmla="*/ 0 w 218"/>
                <a:gd name="T7" fmla="*/ 0 h 534"/>
                <a:gd name="T8" fmla="*/ 0 w 218"/>
                <a:gd name="T9" fmla="*/ 1 h 534"/>
                <a:gd name="T10" fmla="*/ 0 60000 65536"/>
                <a:gd name="T11" fmla="*/ 0 60000 65536"/>
                <a:gd name="T12" fmla="*/ 0 60000 65536"/>
                <a:gd name="T13" fmla="*/ 0 60000 65536"/>
                <a:gd name="T14" fmla="*/ 0 60000 65536"/>
                <a:gd name="T15" fmla="*/ 0 w 218"/>
                <a:gd name="T16" fmla="*/ 0 h 534"/>
                <a:gd name="T17" fmla="*/ 218 w 218"/>
                <a:gd name="T18" fmla="*/ 534 h 534"/>
              </a:gdLst>
              <a:ahLst/>
              <a:cxnLst>
                <a:cxn ang="T10">
                  <a:pos x="T0" y="T1"/>
                </a:cxn>
                <a:cxn ang="T11">
                  <a:pos x="T2" y="T3"/>
                </a:cxn>
                <a:cxn ang="T12">
                  <a:pos x="T4" y="T5"/>
                </a:cxn>
                <a:cxn ang="T13">
                  <a:pos x="T6" y="T7"/>
                </a:cxn>
                <a:cxn ang="T14">
                  <a:pos x="T8" y="T9"/>
                </a:cxn>
              </a:cxnLst>
              <a:rect l="T15" t="T16" r="T17" b="T18"/>
              <a:pathLst>
                <a:path w="218" h="534">
                  <a:moveTo>
                    <a:pt x="0" y="530"/>
                  </a:moveTo>
                  <a:lnTo>
                    <a:pt x="213" y="534"/>
                  </a:lnTo>
                  <a:lnTo>
                    <a:pt x="218" y="2"/>
                  </a:lnTo>
                  <a:lnTo>
                    <a:pt x="5" y="0"/>
                  </a:lnTo>
                  <a:lnTo>
                    <a:pt x="0" y="5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5"/>
            <p:cNvSpPr>
              <a:spLocks noChangeAspect="1"/>
            </p:cNvSpPr>
            <p:nvPr/>
          </p:nvSpPr>
          <p:spPr bwMode="auto">
            <a:xfrm>
              <a:off x="4621" y="3389"/>
              <a:ext cx="127" cy="160"/>
            </a:xfrm>
            <a:custGeom>
              <a:avLst/>
              <a:gdLst>
                <a:gd name="T0" fmla="*/ 1 w 444"/>
                <a:gd name="T1" fmla="*/ 1 h 566"/>
                <a:gd name="T2" fmla="*/ 1 w 444"/>
                <a:gd name="T3" fmla="*/ 1 h 566"/>
                <a:gd name="T4" fmla="*/ 0 w 444"/>
                <a:gd name="T5" fmla="*/ 0 h 566"/>
                <a:gd name="T6" fmla="*/ 0 w 444"/>
                <a:gd name="T7" fmla="*/ 0 h 566"/>
                <a:gd name="T8" fmla="*/ 1 w 444"/>
                <a:gd name="T9" fmla="*/ 1 h 566"/>
                <a:gd name="T10" fmla="*/ 0 60000 65536"/>
                <a:gd name="T11" fmla="*/ 0 60000 65536"/>
                <a:gd name="T12" fmla="*/ 0 60000 65536"/>
                <a:gd name="T13" fmla="*/ 0 60000 65536"/>
                <a:gd name="T14" fmla="*/ 0 60000 65536"/>
                <a:gd name="T15" fmla="*/ 0 w 444"/>
                <a:gd name="T16" fmla="*/ 0 h 566"/>
                <a:gd name="T17" fmla="*/ 444 w 444"/>
                <a:gd name="T18" fmla="*/ 566 h 566"/>
              </a:gdLst>
              <a:ahLst/>
              <a:cxnLst>
                <a:cxn ang="T10">
                  <a:pos x="T0" y="T1"/>
                </a:cxn>
                <a:cxn ang="T11">
                  <a:pos x="T2" y="T3"/>
                </a:cxn>
                <a:cxn ang="T12">
                  <a:pos x="T4" y="T5"/>
                </a:cxn>
                <a:cxn ang="T13">
                  <a:pos x="T6" y="T7"/>
                </a:cxn>
                <a:cxn ang="T14">
                  <a:pos x="T8" y="T9"/>
                </a:cxn>
              </a:cxnLst>
              <a:rect l="T15" t="T16" r="T17" b="T18"/>
              <a:pathLst>
                <a:path w="444" h="566">
                  <a:moveTo>
                    <a:pt x="260" y="566"/>
                  </a:moveTo>
                  <a:lnTo>
                    <a:pt x="444" y="461"/>
                  </a:lnTo>
                  <a:lnTo>
                    <a:pt x="184" y="0"/>
                  </a:lnTo>
                  <a:lnTo>
                    <a:pt x="0" y="104"/>
                  </a:lnTo>
                  <a:lnTo>
                    <a:pt x="260" y="5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6"/>
            <p:cNvSpPr>
              <a:spLocks noChangeAspect="1"/>
            </p:cNvSpPr>
            <p:nvPr/>
          </p:nvSpPr>
          <p:spPr bwMode="auto">
            <a:xfrm>
              <a:off x="4847" y="3183"/>
              <a:ext cx="158" cy="129"/>
            </a:xfrm>
            <a:custGeom>
              <a:avLst/>
              <a:gdLst>
                <a:gd name="T0" fmla="*/ 1 w 565"/>
                <a:gd name="T1" fmla="*/ 1 h 452"/>
                <a:gd name="T2" fmla="*/ 1 w 565"/>
                <a:gd name="T3" fmla="*/ 1 h 452"/>
                <a:gd name="T4" fmla="*/ 0 w 565"/>
                <a:gd name="T5" fmla="*/ 0 h 452"/>
                <a:gd name="T6" fmla="*/ 0 w 565"/>
                <a:gd name="T7" fmla="*/ 0 h 452"/>
                <a:gd name="T8" fmla="*/ 1 w 565"/>
                <a:gd name="T9" fmla="*/ 1 h 452"/>
                <a:gd name="T10" fmla="*/ 0 60000 65536"/>
                <a:gd name="T11" fmla="*/ 0 60000 65536"/>
                <a:gd name="T12" fmla="*/ 0 60000 65536"/>
                <a:gd name="T13" fmla="*/ 0 60000 65536"/>
                <a:gd name="T14" fmla="*/ 0 60000 65536"/>
                <a:gd name="T15" fmla="*/ 0 w 565"/>
                <a:gd name="T16" fmla="*/ 0 h 452"/>
                <a:gd name="T17" fmla="*/ 565 w 565"/>
                <a:gd name="T18" fmla="*/ 452 h 452"/>
              </a:gdLst>
              <a:ahLst/>
              <a:cxnLst>
                <a:cxn ang="T10">
                  <a:pos x="T0" y="T1"/>
                </a:cxn>
                <a:cxn ang="T11">
                  <a:pos x="T2" y="T3"/>
                </a:cxn>
                <a:cxn ang="T12">
                  <a:pos x="T4" y="T5"/>
                </a:cxn>
                <a:cxn ang="T13">
                  <a:pos x="T6" y="T7"/>
                </a:cxn>
                <a:cxn ang="T14">
                  <a:pos x="T8" y="T9"/>
                </a:cxn>
              </a:cxnLst>
              <a:rect l="T15" t="T16" r="T17" b="T18"/>
              <a:pathLst>
                <a:path w="565" h="452">
                  <a:moveTo>
                    <a:pt x="457" y="452"/>
                  </a:moveTo>
                  <a:lnTo>
                    <a:pt x="565" y="270"/>
                  </a:lnTo>
                  <a:lnTo>
                    <a:pt x="108" y="0"/>
                  </a:lnTo>
                  <a:lnTo>
                    <a:pt x="0" y="183"/>
                  </a:lnTo>
                  <a:lnTo>
                    <a:pt x="457" y="4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7"/>
            <p:cNvSpPr>
              <a:spLocks noChangeAspect="1"/>
            </p:cNvSpPr>
            <p:nvPr/>
          </p:nvSpPr>
          <p:spPr bwMode="auto">
            <a:xfrm>
              <a:off x="4949" y="2902"/>
              <a:ext cx="151" cy="62"/>
            </a:xfrm>
            <a:custGeom>
              <a:avLst/>
              <a:gdLst>
                <a:gd name="T0" fmla="*/ 1 w 532"/>
                <a:gd name="T1" fmla="*/ 0 h 218"/>
                <a:gd name="T2" fmla="*/ 1 w 532"/>
                <a:gd name="T3" fmla="*/ 0 h 218"/>
                <a:gd name="T4" fmla="*/ 0 w 532"/>
                <a:gd name="T5" fmla="*/ 0 h 218"/>
                <a:gd name="T6" fmla="*/ 0 w 532"/>
                <a:gd name="T7" fmla="*/ 0 h 218"/>
                <a:gd name="T8" fmla="*/ 1 w 532"/>
                <a:gd name="T9" fmla="*/ 0 h 218"/>
                <a:gd name="T10" fmla="*/ 0 60000 65536"/>
                <a:gd name="T11" fmla="*/ 0 60000 65536"/>
                <a:gd name="T12" fmla="*/ 0 60000 65536"/>
                <a:gd name="T13" fmla="*/ 0 60000 65536"/>
                <a:gd name="T14" fmla="*/ 0 60000 65536"/>
                <a:gd name="T15" fmla="*/ 0 w 532"/>
                <a:gd name="T16" fmla="*/ 0 h 218"/>
                <a:gd name="T17" fmla="*/ 532 w 532"/>
                <a:gd name="T18" fmla="*/ 218 h 218"/>
              </a:gdLst>
              <a:ahLst/>
              <a:cxnLst>
                <a:cxn ang="T10">
                  <a:pos x="T0" y="T1"/>
                </a:cxn>
                <a:cxn ang="T11">
                  <a:pos x="T2" y="T3"/>
                </a:cxn>
                <a:cxn ang="T12">
                  <a:pos x="T4" y="T5"/>
                </a:cxn>
                <a:cxn ang="T13">
                  <a:pos x="T6" y="T7"/>
                </a:cxn>
                <a:cxn ang="T14">
                  <a:pos x="T8" y="T9"/>
                </a:cxn>
              </a:cxnLst>
              <a:rect l="T15" t="T16" r="T17" b="T18"/>
              <a:pathLst>
                <a:path w="532" h="218">
                  <a:moveTo>
                    <a:pt x="530" y="218"/>
                  </a:moveTo>
                  <a:lnTo>
                    <a:pt x="532" y="6"/>
                  </a:lnTo>
                  <a:lnTo>
                    <a:pt x="2" y="0"/>
                  </a:lnTo>
                  <a:lnTo>
                    <a:pt x="0" y="212"/>
                  </a:lnTo>
                  <a:lnTo>
                    <a:pt x="530" y="2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8"/>
            <p:cNvSpPr>
              <a:spLocks noChangeAspect="1"/>
            </p:cNvSpPr>
            <p:nvPr/>
          </p:nvSpPr>
          <p:spPr bwMode="auto">
            <a:xfrm>
              <a:off x="4872" y="2550"/>
              <a:ext cx="160" cy="124"/>
            </a:xfrm>
            <a:custGeom>
              <a:avLst/>
              <a:gdLst>
                <a:gd name="T0" fmla="*/ 1 w 566"/>
                <a:gd name="T1" fmla="*/ 0 h 445"/>
                <a:gd name="T2" fmla="*/ 1 w 566"/>
                <a:gd name="T3" fmla="*/ 0 h 445"/>
                <a:gd name="T4" fmla="*/ 0 w 566"/>
                <a:gd name="T5" fmla="*/ 1 h 445"/>
                <a:gd name="T6" fmla="*/ 0 w 566"/>
                <a:gd name="T7" fmla="*/ 1 h 445"/>
                <a:gd name="T8" fmla="*/ 1 w 566"/>
                <a:gd name="T9" fmla="*/ 0 h 445"/>
                <a:gd name="T10" fmla="*/ 0 60000 65536"/>
                <a:gd name="T11" fmla="*/ 0 60000 65536"/>
                <a:gd name="T12" fmla="*/ 0 60000 65536"/>
                <a:gd name="T13" fmla="*/ 0 60000 65536"/>
                <a:gd name="T14" fmla="*/ 0 60000 65536"/>
                <a:gd name="T15" fmla="*/ 0 w 566"/>
                <a:gd name="T16" fmla="*/ 0 h 445"/>
                <a:gd name="T17" fmla="*/ 566 w 566"/>
                <a:gd name="T18" fmla="*/ 445 h 445"/>
              </a:gdLst>
              <a:ahLst/>
              <a:cxnLst>
                <a:cxn ang="T10">
                  <a:pos x="T0" y="T1"/>
                </a:cxn>
                <a:cxn ang="T11">
                  <a:pos x="T2" y="T3"/>
                </a:cxn>
                <a:cxn ang="T12">
                  <a:pos x="T4" y="T5"/>
                </a:cxn>
                <a:cxn ang="T13">
                  <a:pos x="T6" y="T7"/>
                </a:cxn>
                <a:cxn ang="T14">
                  <a:pos x="T8" y="T9"/>
                </a:cxn>
              </a:cxnLst>
              <a:rect l="T15" t="T16" r="T17" b="T18"/>
              <a:pathLst>
                <a:path w="566" h="445">
                  <a:moveTo>
                    <a:pt x="566" y="185"/>
                  </a:moveTo>
                  <a:lnTo>
                    <a:pt x="462" y="0"/>
                  </a:lnTo>
                  <a:lnTo>
                    <a:pt x="0" y="261"/>
                  </a:lnTo>
                  <a:lnTo>
                    <a:pt x="105" y="445"/>
                  </a:lnTo>
                  <a:lnTo>
                    <a:pt x="566" y="1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19"/>
            <p:cNvSpPr>
              <a:spLocks noChangeAspect="1"/>
            </p:cNvSpPr>
            <p:nvPr/>
          </p:nvSpPr>
          <p:spPr bwMode="auto">
            <a:xfrm>
              <a:off x="4666" y="2290"/>
              <a:ext cx="129" cy="160"/>
            </a:xfrm>
            <a:custGeom>
              <a:avLst/>
              <a:gdLst>
                <a:gd name="T0" fmla="*/ 1 w 453"/>
                <a:gd name="T1" fmla="*/ 0 h 565"/>
                <a:gd name="T2" fmla="*/ 1 w 453"/>
                <a:gd name="T3" fmla="*/ 0 h 565"/>
                <a:gd name="T4" fmla="*/ 0 w 453"/>
                <a:gd name="T5" fmla="*/ 1 h 565"/>
                <a:gd name="T6" fmla="*/ 0 w 453"/>
                <a:gd name="T7" fmla="*/ 1 h 565"/>
                <a:gd name="T8" fmla="*/ 1 w 453"/>
                <a:gd name="T9" fmla="*/ 0 h 565"/>
                <a:gd name="T10" fmla="*/ 0 60000 65536"/>
                <a:gd name="T11" fmla="*/ 0 60000 65536"/>
                <a:gd name="T12" fmla="*/ 0 60000 65536"/>
                <a:gd name="T13" fmla="*/ 0 60000 65536"/>
                <a:gd name="T14" fmla="*/ 0 60000 65536"/>
                <a:gd name="T15" fmla="*/ 0 w 453"/>
                <a:gd name="T16" fmla="*/ 0 h 565"/>
                <a:gd name="T17" fmla="*/ 453 w 453"/>
                <a:gd name="T18" fmla="*/ 565 h 565"/>
              </a:gdLst>
              <a:ahLst/>
              <a:cxnLst>
                <a:cxn ang="T10">
                  <a:pos x="T0" y="T1"/>
                </a:cxn>
                <a:cxn ang="T11">
                  <a:pos x="T2" y="T3"/>
                </a:cxn>
                <a:cxn ang="T12">
                  <a:pos x="T4" y="T5"/>
                </a:cxn>
                <a:cxn ang="T13">
                  <a:pos x="T6" y="T7"/>
                </a:cxn>
                <a:cxn ang="T14">
                  <a:pos x="T8" y="T9"/>
                </a:cxn>
              </a:cxnLst>
              <a:rect l="T15" t="T16" r="T17" b="T18"/>
              <a:pathLst>
                <a:path w="453" h="565">
                  <a:moveTo>
                    <a:pt x="453" y="108"/>
                  </a:moveTo>
                  <a:lnTo>
                    <a:pt x="270" y="0"/>
                  </a:lnTo>
                  <a:lnTo>
                    <a:pt x="0" y="457"/>
                  </a:lnTo>
                  <a:lnTo>
                    <a:pt x="183" y="565"/>
                  </a:lnTo>
                  <a:lnTo>
                    <a:pt x="453" y="1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20"/>
            <p:cNvSpPr>
              <a:spLocks noChangeAspect="1"/>
            </p:cNvSpPr>
            <p:nvPr/>
          </p:nvSpPr>
          <p:spPr bwMode="auto">
            <a:xfrm>
              <a:off x="4368" y="2719"/>
              <a:ext cx="515" cy="226"/>
            </a:xfrm>
            <a:custGeom>
              <a:avLst/>
              <a:gdLst>
                <a:gd name="T0" fmla="*/ 3 w 1821"/>
                <a:gd name="T1" fmla="*/ 1 h 799"/>
                <a:gd name="T2" fmla="*/ 3 w 1821"/>
                <a:gd name="T3" fmla="*/ 0 h 799"/>
                <a:gd name="T4" fmla="*/ 0 w 1821"/>
                <a:gd name="T5" fmla="*/ 1 h 799"/>
                <a:gd name="T6" fmla="*/ 0 w 1821"/>
                <a:gd name="T7" fmla="*/ 1 h 799"/>
                <a:gd name="T8" fmla="*/ 3 w 1821"/>
                <a:gd name="T9" fmla="*/ 1 h 799"/>
                <a:gd name="T10" fmla="*/ 0 60000 65536"/>
                <a:gd name="T11" fmla="*/ 0 60000 65536"/>
                <a:gd name="T12" fmla="*/ 0 60000 65536"/>
                <a:gd name="T13" fmla="*/ 0 60000 65536"/>
                <a:gd name="T14" fmla="*/ 0 60000 65536"/>
                <a:gd name="T15" fmla="*/ 0 w 1821"/>
                <a:gd name="T16" fmla="*/ 0 h 799"/>
                <a:gd name="T17" fmla="*/ 1821 w 1821"/>
                <a:gd name="T18" fmla="*/ 799 h 799"/>
              </a:gdLst>
              <a:ahLst/>
              <a:cxnLst>
                <a:cxn ang="T10">
                  <a:pos x="T0" y="T1"/>
                </a:cxn>
                <a:cxn ang="T11">
                  <a:pos x="T2" y="T3"/>
                </a:cxn>
                <a:cxn ang="T12">
                  <a:pos x="T4" y="T5"/>
                </a:cxn>
                <a:cxn ang="T13">
                  <a:pos x="T6" y="T7"/>
                </a:cxn>
                <a:cxn ang="T14">
                  <a:pos x="T8" y="T9"/>
                </a:cxn>
              </a:cxnLst>
              <a:rect l="T15" t="T16" r="T17" b="T18"/>
              <a:pathLst>
                <a:path w="1821" h="799">
                  <a:moveTo>
                    <a:pt x="1821" y="306"/>
                  </a:moveTo>
                  <a:lnTo>
                    <a:pt x="1735" y="0"/>
                  </a:lnTo>
                  <a:lnTo>
                    <a:pt x="0" y="493"/>
                  </a:lnTo>
                  <a:lnTo>
                    <a:pt x="86" y="799"/>
                  </a:lnTo>
                  <a:lnTo>
                    <a:pt x="1821" y="3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9" name="AutoShape 33"/>
            <p:cNvSpPr>
              <a:spLocks noChangeArrowheads="1"/>
            </p:cNvSpPr>
            <p:nvPr/>
          </p:nvSpPr>
          <p:spPr bwMode="auto">
            <a:xfrm>
              <a:off x="3470" y="1979"/>
              <a:ext cx="1814" cy="18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05" y="10800"/>
                  </a:moveTo>
                  <a:cubicBezTo>
                    <a:pt x="1905" y="15713"/>
                    <a:pt x="5887" y="19695"/>
                    <a:pt x="10800" y="19695"/>
                  </a:cubicBezTo>
                  <a:cubicBezTo>
                    <a:pt x="15713" y="19695"/>
                    <a:pt x="19695" y="15713"/>
                    <a:pt x="19695" y="10800"/>
                  </a:cubicBezTo>
                  <a:cubicBezTo>
                    <a:pt x="19695" y="5887"/>
                    <a:pt x="15713" y="1905"/>
                    <a:pt x="10800" y="1905"/>
                  </a:cubicBezTo>
                  <a:cubicBezTo>
                    <a:pt x="5887" y="1905"/>
                    <a:pt x="1905" y="5887"/>
                    <a:pt x="1905" y="108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20" name="Oval 34"/>
            <p:cNvSpPr>
              <a:spLocks noChangeArrowheads="1"/>
            </p:cNvSpPr>
            <p:nvPr/>
          </p:nvSpPr>
          <p:spPr bwMode="auto">
            <a:xfrm>
              <a:off x="4898" y="1888"/>
              <a:ext cx="272" cy="27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sp>
          <p:nvSpPr>
            <p:cNvPr id="21" name="Freeform 10"/>
            <p:cNvSpPr>
              <a:spLocks noChangeAspect="1"/>
            </p:cNvSpPr>
            <p:nvPr/>
          </p:nvSpPr>
          <p:spPr bwMode="auto">
            <a:xfrm>
              <a:off x="4312" y="2828"/>
              <a:ext cx="158" cy="158"/>
            </a:xfrm>
            <a:custGeom>
              <a:avLst/>
              <a:gdLst>
                <a:gd name="T0" fmla="*/ 1 w 565"/>
                <a:gd name="T1" fmla="*/ 0 h 565"/>
                <a:gd name="T2" fmla="*/ 1 w 565"/>
                <a:gd name="T3" fmla="*/ 0 h 565"/>
                <a:gd name="T4" fmla="*/ 1 w 565"/>
                <a:gd name="T5" fmla="*/ 0 h 565"/>
                <a:gd name="T6" fmla="*/ 1 w 565"/>
                <a:gd name="T7" fmla="*/ 0 h 565"/>
                <a:gd name="T8" fmla="*/ 1 w 565"/>
                <a:gd name="T9" fmla="*/ 0 h 565"/>
                <a:gd name="T10" fmla="*/ 0 w 565"/>
                <a:gd name="T11" fmla="*/ 0 h 565"/>
                <a:gd name="T12" fmla="*/ 0 w 565"/>
                <a:gd name="T13" fmla="*/ 0 h 565"/>
                <a:gd name="T14" fmla="*/ 0 w 565"/>
                <a:gd name="T15" fmla="*/ 0 h 565"/>
                <a:gd name="T16" fmla="*/ 0 w 565"/>
                <a:gd name="T17" fmla="*/ 0 h 565"/>
                <a:gd name="T18" fmla="*/ 0 w 565"/>
                <a:gd name="T19" fmla="*/ 0 h 565"/>
                <a:gd name="T20" fmla="*/ 0 w 565"/>
                <a:gd name="T21" fmla="*/ 0 h 565"/>
                <a:gd name="T22" fmla="*/ 0 w 565"/>
                <a:gd name="T23" fmla="*/ 0 h 565"/>
                <a:gd name="T24" fmla="*/ 0 w 565"/>
                <a:gd name="T25" fmla="*/ 1 h 565"/>
                <a:gd name="T26" fmla="*/ 0 w 565"/>
                <a:gd name="T27" fmla="*/ 1 h 565"/>
                <a:gd name="T28" fmla="*/ 0 w 565"/>
                <a:gd name="T29" fmla="*/ 1 h 565"/>
                <a:gd name="T30" fmla="*/ 0 w 565"/>
                <a:gd name="T31" fmla="*/ 1 h 565"/>
                <a:gd name="T32" fmla="*/ 0 w 565"/>
                <a:gd name="T33" fmla="*/ 1 h 565"/>
                <a:gd name="T34" fmla="*/ 0 w 565"/>
                <a:gd name="T35" fmla="*/ 1 h 565"/>
                <a:gd name="T36" fmla="*/ 0 w 565"/>
                <a:gd name="T37" fmla="*/ 1 h 565"/>
                <a:gd name="T38" fmla="*/ 0 w 565"/>
                <a:gd name="T39" fmla="*/ 1 h 565"/>
                <a:gd name="T40" fmla="*/ 0 w 565"/>
                <a:gd name="T41" fmla="*/ 1 h 565"/>
                <a:gd name="T42" fmla="*/ 1 w 565"/>
                <a:gd name="T43" fmla="*/ 1 h 565"/>
                <a:gd name="T44" fmla="*/ 1 w 565"/>
                <a:gd name="T45" fmla="*/ 1 h 565"/>
                <a:gd name="T46" fmla="*/ 1 w 565"/>
                <a:gd name="T47" fmla="*/ 1 h 565"/>
                <a:gd name="T48" fmla="*/ 1 w 565"/>
                <a:gd name="T49" fmla="*/ 1 h 565"/>
                <a:gd name="T50" fmla="*/ 1 w 565"/>
                <a:gd name="T51" fmla="*/ 1 h 565"/>
                <a:gd name="T52" fmla="*/ 1 w 565"/>
                <a:gd name="T53" fmla="*/ 1 h 565"/>
                <a:gd name="T54" fmla="*/ 1 w 565"/>
                <a:gd name="T55" fmla="*/ 1 h 565"/>
                <a:gd name="T56" fmla="*/ 1 w 565"/>
                <a:gd name="T57" fmla="*/ 1 h 565"/>
                <a:gd name="T58" fmla="*/ 1 w 565"/>
                <a:gd name="T59" fmla="*/ 1 h 565"/>
                <a:gd name="T60" fmla="*/ 1 w 565"/>
                <a:gd name="T61" fmla="*/ 0 h 565"/>
                <a:gd name="T62" fmla="*/ 1 w 565"/>
                <a:gd name="T63" fmla="*/ 0 h 565"/>
                <a:gd name="T64" fmla="*/ 1 w 565"/>
                <a:gd name="T65" fmla="*/ 0 h 565"/>
                <a:gd name="T66" fmla="*/ 1 w 565"/>
                <a:gd name="T67" fmla="*/ 0 h 565"/>
                <a:gd name="T68" fmla="*/ 1 w 565"/>
                <a:gd name="T69" fmla="*/ 0 h 5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5"/>
                <a:gd name="T106" fmla="*/ 0 h 565"/>
                <a:gd name="T107" fmla="*/ 565 w 565"/>
                <a:gd name="T108" fmla="*/ 565 h 5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5" h="565">
                  <a:moveTo>
                    <a:pt x="427" y="38"/>
                  </a:moveTo>
                  <a:lnTo>
                    <a:pt x="388" y="20"/>
                  </a:lnTo>
                  <a:lnTo>
                    <a:pt x="347" y="7"/>
                  </a:lnTo>
                  <a:lnTo>
                    <a:pt x="294" y="0"/>
                  </a:lnTo>
                  <a:lnTo>
                    <a:pt x="252" y="1"/>
                  </a:lnTo>
                  <a:lnTo>
                    <a:pt x="200" y="12"/>
                  </a:lnTo>
                  <a:lnTo>
                    <a:pt x="150" y="33"/>
                  </a:lnTo>
                  <a:lnTo>
                    <a:pt x="93" y="72"/>
                  </a:lnTo>
                  <a:lnTo>
                    <a:pt x="64" y="103"/>
                  </a:lnTo>
                  <a:lnTo>
                    <a:pt x="39" y="139"/>
                  </a:lnTo>
                  <a:lnTo>
                    <a:pt x="15" y="190"/>
                  </a:lnTo>
                  <a:lnTo>
                    <a:pt x="4" y="231"/>
                  </a:lnTo>
                  <a:lnTo>
                    <a:pt x="0" y="272"/>
                  </a:lnTo>
                  <a:lnTo>
                    <a:pt x="3" y="326"/>
                  </a:lnTo>
                  <a:lnTo>
                    <a:pt x="22" y="392"/>
                  </a:lnTo>
                  <a:lnTo>
                    <a:pt x="40" y="428"/>
                  </a:lnTo>
                  <a:lnTo>
                    <a:pt x="73" y="472"/>
                  </a:lnTo>
                  <a:lnTo>
                    <a:pt x="104" y="502"/>
                  </a:lnTo>
                  <a:lnTo>
                    <a:pt x="152" y="534"/>
                  </a:lnTo>
                  <a:lnTo>
                    <a:pt x="204" y="554"/>
                  </a:lnTo>
                  <a:lnTo>
                    <a:pt x="245" y="563"/>
                  </a:lnTo>
                  <a:lnTo>
                    <a:pt x="299" y="565"/>
                  </a:lnTo>
                  <a:lnTo>
                    <a:pt x="353" y="557"/>
                  </a:lnTo>
                  <a:lnTo>
                    <a:pt x="404" y="538"/>
                  </a:lnTo>
                  <a:lnTo>
                    <a:pt x="451" y="510"/>
                  </a:lnTo>
                  <a:lnTo>
                    <a:pt x="493" y="472"/>
                  </a:lnTo>
                  <a:lnTo>
                    <a:pt x="527" y="427"/>
                  </a:lnTo>
                  <a:lnTo>
                    <a:pt x="551" y="375"/>
                  </a:lnTo>
                  <a:lnTo>
                    <a:pt x="565" y="307"/>
                  </a:lnTo>
                  <a:lnTo>
                    <a:pt x="564" y="253"/>
                  </a:lnTo>
                  <a:lnTo>
                    <a:pt x="553" y="199"/>
                  </a:lnTo>
                  <a:lnTo>
                    <a:pt x="532" y="149"/>
                  </a:lnTo>
                  <a:lnTo>
                    <a:pt x="510" y="114"/>
                  </a:lnTo>
                  <a:lnTo>
                    <a:pt x="483" y="82"/>
                  </a:lnTo>
                  <a:lnTo>
                    <a:pt x="427"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AutoShape 32"/>
            <p:cNvSpPr>
              <a:spLocks noChangeArrowheads="1"/>
            </p:cNvSpPr>
            <p:nvPr/>
          </p:nvSpPr>
          <p:spPr bwMode="auto">
            <a:xfrm>
              <a:off x="4762" y="1593"/>
              <a:ext cx="680" cy="6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76 h 21600"/>
                <a:gd name="T26" fmla="*/ 18424 w 21600"/>
                <a:gd name="T27" fmla="*/ 18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29" y="10800"/>
                  </a:moveTo>
                  <a:cubicBezTo>
                    <a:pt x="4129" y="14484"/>
                    <a:pt x="7116" y="17471"/>
                    <a:pt x="10800" y="17471"/>
                  </a:cubicBezTo>
                  <a:cubicBezTo>
                    <a:pt x="14484" y="17471"/>
                    <a:pt x="17471" y="14484"/>
                    <a:pt x="17471" y="10800"/>
                  </a:cubicBezTo>
                  <a:cubicBezTo>
                    <a:pt x="17471" y="7116"/>
                    <a:pt x="14484" y="4129"/>
                    <a:pt x="10800" y="4129"/>
                  </a:cubicBezTo>
                  <a:cubicBezTo>
                    <a:pt x="7116" y="4129"/>
                    <a:pt x="4129" y="7116"/>
                    <a:pt x="4129" y="108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tr-TR"/>
            </a:p>
          </p:txBody>
        </p:sp>
      </p:grpSp>
      <p:sp>
        <p:nvSpPr>
          <p:cNvPr id="2" name="1 Başlık"/>
          <p:cNvSpPr>
            <a:spLocks noGrp="1"/>
          </p:cNvSpPr>
          <p:nvPr>
            <p:ph type="title"/>
          </p:nvPr>
        </p:nvSpPr>
        <p:spPr/>
        <p:txBody>
          <a:bodyPr rtlCol="0">
            <a:noAutofit/>
          </a:bodyPr>
          <a:lstStyle/>
          <a:p>
            <a:pPr algn="ctr" fontAlgn="auto">
              <a:spcAft>
                <a:spcPts val="0"/>
              </a:spcAft>
              <a:defRPr/>
            </a:pPr>
            <a:r>
              <a:rPr lang="tr-TR" altLang="tr-TR" sz="3600" dirty="0" smtClean="0">
                <a:latin typeface="+mn-lt"/>
              </a:rPr>
              <a:t>Stratejik Ortaklıklar (KA2)</a:t>
            </a:r>
            <a:endParaRPr lang="tr-TR" sz="3600" dirty="0">
              <a:latin typeface="+mn-lt"/>
            </a:endParaRPr>
          </a:p>
        </p:txBody>
      </p:sp>
      <p:sp>
        <p:nvSpPr>
          <p:cNvPr id="3" name="2 İçerik Yer Tutucusu"/>
          <p:cNvSpPr>
            <a:spLocks noGrp="1"/>
          </p:cNvSpPr>
          <p:nvPr>
            <p:ph idx="1"/>
          </p:nvPr>
        </p:nvSpPr>
        <p:spPr>
          <a:xfrm>
            <a:off x="838898" y="1914655"/>
            <a:ext cx="7467600" cy="3242538"/>
          </a:xfrm>
        </p:spPr>
        <p:txBody>
          <a:bodyPr>
            <a:normAutofit lnSpcReduction="10000"/>
          </a:bodyPr>
          <a:lstStyle/>
          <a:p>
            <a:pPr>
              <a:lnSpc>
                <a:spcPct val="150000"/>
              </a:lnSpc>
              <a:spcBef>
                <a:spcPct val="0"/>
              </a:spcBef>
              <a:buFontTx/>
              <a:buNone/>
            </a:pPr>
            <a:r>
              <a:rPr lang="tr-TR" altLang="tr-TR" b="1" dirty="0" smtClean="0">
                <a:cs typeface="Arial" charset="0"/>
              </a:rPr>
              <a:t>Başvuru Şekli</a:t>
            </a:r>
          </a:p>
          <a:p>
            <a:pPr>
              <a:lnSpc>
                <a:spcPct val="150000"/>
              </a:lnSpc>
              <a:spcBef>
                <a:spcPct val="0"/>
              </a:spcBef>
            </a:pPr>
            <a:r>
              <a:rPr lang="tr-TR" altLang="tr-TR" dirty="0" smtClean="0">
                <a:cs typeface="Arial" charset="0"/>
              </a:rPr>
              <a:t>Online başvuru</a:t>
            </a:r>
          </a:p>
          <a:p>
            <a:pPr>
              <a:lnSpc>
                <a:spcPct val="150000"/>
              </a:lnSpc>
              <a:spcBef>
                <a:spcPct val="0"/>
              </a:spcBef>
            </a:pPr>
            <a:endParaRPr lang="tr-TR" altLang="tr-TR" dirty="0" smtClean="0">
              <a:cs typeface="Arial" charset="0"/>
            </a:endParaRPr>
          </a:p>
          <a:p>
            <a:pPr>
              <a:lnSpc>
                <a:spcPct val="150000"/>
              </a:lnSpc>
              <a:spcBef>
                <a:spcPct val="0"/>
              </a:spcBef>
              <a:buFont typeface="Arial" charset="0"/>
              <a:buNone/>
            </a:pPr>
            <a:r>
              <a:rPr lang="tr-TR" altLang="tr-TR" b="1" dirty="0" smtClean="0">
                <a:cs typeface="Arial" charset="0"/>
              </a:rPr>
              <a:t>Son Başvuru Tarihi</a:t>
            </a:r>
          </a:p>
          <a:p>
            <a:pPr>
              <a:lnSpc>
                <a:spcPct val="150000"/>
              </a:lnSpc>
              <a:spcBef>
                <a:spcPct val="0"/>
              </a:spcBef>
            </a:pPr>
            <a:r>
              <a:rPr lang="tr-TR" altLang="tr-TR" dirty="0" smtClean="0">
                <a:cs typeface="Arial" charset="0"/>
              </a:rPr>
              <a:t>21 Mart 2019, </a:t>
            </a:r>
          </a:p>
          <a:p>
            <a:pPr marL="0" indent="0">
              <a:lnSpc>
                <a:spcPct val="150000"/>
              </a:lnSpc>
              <a:spcBef>
                <a:spcPct val="0"/>
              </a:spcBef>
              <a:buNone/>
            </a:pPr>
            <a:r>
              <a:rPr lang="tr-TR" altLang="tr-TR" dirty="0" smtClean="0">
                <a:cs typeface="Arial" charset="0"/>
              </a:rPr>
              <a:t>saat 12:00 </a:t>
            </a:r>
            <a:r>
              <a:rPr lang="tr-TR" altLang="tr-TR" dirty="0" smtClean="0">
                <a:cs typeface="Arial" panose="020B0604020202020204" pitchFamily="34" charset="0"/>
              </a:rPr>
              <a:t>(Brüksel saati ile)</a:t>
            </a:r>
          </a:p>
        </p:txBody>
      </p:sp>
      <p:sp>
        <p:nvSpPr>
          <p:cNvPr id="23" name="Slayt Numarası Yer Tutucusu 22"/>
          <p:cNvSpPr>
            <a:spLocks noGrp="1"/>
          </p:cNvSpPr>
          <p:nvPr>
            <p:ph type="sldNum" sz="quarter" idx="12"/>
          </p:nvPr>
        </p:nvSpPr>
        <p:spPr/>
        <p:txBody>
          <a:bodyPr/>
          <a:lstStyle/>
          <a:p>
            <a:pPr>
              <a:defRPr/>
            </a:pPr>
            <a:fld id="{E7B8B09E-EAC7-45E0-B117-EF9821946678}"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Zeynep TURKSOY\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36" y="980728"/>
            <a:ext cx="2386872"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Başlık"/>
          <p:cNvSpPr>
            <a:spLocks noGrp="1"/>
          </p:cNvSpPr>
          <p:nvPr>
            <p:ph type="title"/>
          </p:nvPr>
        </p:nvSpPr>
        <p:spPr>
          <a:xfrm>
            <a:off x="4932040" y="1412776"/>
            <a:ext cx="2520280" cy="1048221"/>
          </a:xfrm>
        </p:spPr>
        <p:txBody>
          <a:bodyPr/>
          <a:lstStyle/>
          <a:p>
            <a:r>
              <a:rPr lang="tr-TR" sz="4000" b="1" dirty="0" smtClean="0">
                <a:latin typeface="+mn-lt"/>
                <a:ea typeface="ＭＳ Ｐゴシック" pitchFamily="34" charset="-128"/>
              </a:rPr>
              <a:t>ÖNEMLİ</a:t>
            </a:r>
            <a:endParaRPr lang="tr-TR" sz="4000" dirty="0">
              <a:latin typeface="+mn-lt"/>
            </a:endParaRPr>
          </a:p>
        </p:txBody>
      </p:sp>
      <p:sp>
        <p:nvSpPr>
          <p:cNvPr id="3" name="İçerik Yer Tutucusu 2"/>
          <p:cNvSpPr>
            <a:spLocks noGrp="1"/>
          </p:cNvSpPr>
          <p:nvPr>
            <p:ph idx="1"/>
          </p:nvPr>
        </p:nvSpPr>
        <p:spPr>
          <a:xfrm>
            <a:off x="749871" y="2708920"/>
            <a:ext cx="7715304" cy="3600400"/>
          </a:xfrm>
        </p:spPr>
        <p:txBody>
          <a:bodyPr>
            <a:normAutofit/>
          </a:bodyPr>
          <a:lstStyle/>
          <a:p>
            <a:pPr algn="r"/>
            <a:r>
              <a:rPr lang="tr-TR" sz="2000" dirty="0"/>
              <a:t>1 </a:t>
            </a:r>
            <a:r>
              <a:rPr lang="tr-TR" sz="2000" b="1" dirty="0" smtClean="0">
                <a:solidFill>
                  <a:srgbClr val="D5384B"/>
                </a:solidFill>
              </a:rPr>
              <a:t>okul</a:t>
            </a:r>
            <a:r>
              <a:rPr lang="tr-TR" sz="2000" dirty="0" smtClean="0"/>
              <a:t> </a:t>
            </a:r>
            <a:r>
              <a:rPr lang="tr-TR" sz="2000" dirty="0"/>
              <a:t>1’den fazla başvuru </a:t>
            </a:r>
            <a:r>
              <a:rPr lang="tr-TR" sz="2000" dirty="0" smtClean="0"/>
              <a:t>yapabilir.</a:t>
            </a:r>
          </a:p>
          <a:p>
            <a:pPr algn="r"/>
            <a:endParaRPr lang="tr-TR" sz="2000" dirty="0"/>
          </a:p>
          <a:p>
            <a:pPr algn="r"/>
            <a:r>
              <a:rPr lang="tr-TR" sz="2000" dirty="0" smtClean="0"/>
              <a:t>KA229 </a:t>
            </a:r>
            <a:r>
              <a:rPr lang="tr-TR" sz="2000" dirty="0"/>
              <a:t>sadece okullardan oluşan stratejik </a:t>
            </a:r>
            <a:r>
              <a:rPr lang="tr-TR" sz="2000" dirty="0" smtClean="0"/>
              <a:t>ortaklık formuna faaliyet tablosu </a:t>
            </a:r>
            <a:r>
              <a:rPr lang="tr-TR" sz="2000" dirty="0" smtClean="0"/>
              <a:t>eklenmeyecektir.</a:t>
            </a:r>
          </a:p>
          <a:p>
            <a:pPr algn="r"/>
            <a:endParaRPr lang="tr-TR" sz="2000" dirty="0"/>
          </a:p>
          <a:p>
            <a:pPr algn="r"/>
            <a:r>
              <a:rPr lang="tr-TR" sz="2000" dirty="0" smtClean="0"/>
              <a:t>Ortaklık Yetki Belgesi (</a:t>
            </a:r>
            <a:r>
              <a:rPr lang="tr-TR" sz="2000" dirty="0" err="1" smtClean="0"/>
              <a:t>Mandate</a:t>
            </a:r>
            <a:r>
              <a:rPr lang="tr-TR" sz="2000" dirty="0" smtClean="0"/>
              <a:t>) KA229 dışında tüm ortaklarla imzalanır.</a:t>
            </a:r>
          </a:p>
          <a:p>
            <a:pPr algn="r"/>
            <a:endParaRPr lang="tr-TR" sz="2000" dirty="0"/>
          </a:p>
          <a:p>
            <a:pPr algn="r"/>
            <a:endParaRPr lang="tr-TR" sz="2000" b="1" dirty="0"/>
          </a:p>
          <a:p>
            <a:pPr algn="r"/>
            <a:endParaRPr lang="tr-TR" sz="2000" b="1" dirty="0"/>
          </a:p>
          <a:p>
            <a:pPr algn="r"/>
            <a:endParaRPr lang="tr-TR" sz="2000" b="1" dirty="0" smtClean="0"/>
          </a:p>
          <a:p>
            <a:pPr algn="r"/>
            <a:endParaRPr lang="tr-TR" sz="2000" b="1" dirty="0"/>
          </a:p>
          <a:p>
            <a:pPr algn="r"/>
            <a:endParaRPr lang="tr-TR" sz="2000" b="1" dirty="0"/>
          </a:p>
          <a:p>
            <a:pPr algn="r"/>
            <a:endParaRPr lang="tr-TR" sz="2000" b="1" dirty="0"/>
          </a:p>
          <a:p>
            <a:pPr algn="r"/>
            <a:endParaRPr lang="tr-TR" sz="2000" b="1" dirty="0" smtClean="0"/>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94</a:t>
            </a:fld>
            <a:endParaRPr lang="en-US"/>
          </a:p>
        </p:txBody>
      </p:sp>
      <p:sp>
        <p:nvSpPr>
          <p:cNvPr id="6" name="Title 1"/>
          <p:cNvSpPr txBox="1">
            <a:spLocks/>
          </p:cNvSpPr>
          <p:nvPr/>
        </p:nvSpPr>
        <p:spPr>
          <a:xfrm>
            <a:off x="5436096" y="294011"/>
            <a:ext cx="3456384" cy="6480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defRPr/>
            </a:pPr>
            <a:r>
              <a:rPr lang="tr-TR" sz="2000" b="1" dirty="0" smtClean="0">
                <a:latin typeface="+mn-lt"/>
              </a:rPr>
              <a:t>Stratejik Ortaklıklar (KA2) </a:t>
            </a:r>
            <a:endParaRPr lang="tr-TR" altLang="tr-TR" sz="2000" b="1" dirty="0" smtClean="0">
              <a:latin typeface="+mn-lt"/>
              <a:cs typeface="Tahoma" pitchFamily="34" charset="0"/>
            </a:endParaRPr>
          </a:p>
        </p:txBody>
      </p:sp>
    </p:spTree>
    <p:extLst>
      <p:ext uri="{BB962C8B-B14F-4D97-AF65-F5344CB8AC3E}">
        <p14:creationId xmlns:p14="http://schemas.microsoft.com/office/powerpoint/2010/main" val="28149569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18"/>
            <a:ext cx="8229600" cy="1143008"/>
          </a:xfrm>
        </p:spPr>
        <p:txBody>
          <a:bodyPr/>
          <a:lstStyle/>
          <a:p>
            <a:pPr algn="ctr"/>
            <a:r>
              <a:rPr lang="tr-TR" altLang="tr-TR" sz="2800" dirty="0" smtClean="0">
                <a:solidFill>
                  <a:schemeClr val="tx1"/>
                </a:solidFill>
                <a:latin typeface="+mn-lt"/>
              </a:rPr>
              <a:t>Okul Eğitimi Alanında Stratejik Ortaklıklar Kapsamında Yürütülebilecek Faaliyetlere Örnekler </a:t>
            </a:r>
            <a:endParaRPr lang="tr-TR" sz="2800" dirty="0">
              <a:solidFill>
                <a:schemeClr val="tx1"/>
              </a:solidFill>
              <a:latin typeface="+mn-lt"/>
            </a:endParaRPr>
          </a:p>
        </p:txBody>
      </p:sp>
      <p:sp>
        <p:nvSpPr>
          <p:cNvPr id="3" name="2 İçerik Yer Tutucusu"/>
          <p:cNvSpPr>
            <a:spLocks noGrp="1"/>
          </p:cNvSpPr>
          <p:nvPr>
            <p:ph idx="1"/>
          </p:nvPr>
        </p:nvSpPr>
        <p:spPr>
          <a:xfrm>
            <a:off x="457200" y="2000240"/>
            <a:ext cx="8229600" cy="3929090"/>
          </a:xfrm>
        </p:spPr>
        <p:txBody>
          <a:bodyPr>
            <a:normAutofit/>
          </a:bodyPr>
          <a:lstStyle/>
          <a:p>
            <a:pPr algn="just">
              <a:buFont typeface="Arial" pitchFamily="34" charset="0"/>
              <a:buChar char="•"/>
            </a:pPr>
            <a:r>
              <a:rPr lang="tr-TR" altLang="tr-TR" sz="2000" dirty="0" smtClean="0">
                <a:latin typeface="+mn-lt"/>
              </a:rPr>
              <a:t>Okul Eğitimi alanında </a:t>
            </a:r>
            <a:r>
              <a:rPr lang="tr-TR" altLang="tr-TR" sz="2000" b="1" dirty="0" smtClean="0">
                <a:latin typeface="+mn-lt"/>
              </a:rPr>
              <a:t>yenilikçi uygulamaların </a:t>
            </a:r>
            <a:r>
              <a:rPr lang="tr-TR" altLang="tr-TR" sz="2000" dirty="0" smtClean="0">
                <a:latin typeface="+mn-lt"/>
              </a:rPr>
              <a:t>geliştirilmesi, test</a:t>
            </a:r>
          </a:p>
          <a:p>
            <a:pPr marL="0" indent="0" algn="just">
              <a:buNone/>
            </a:pPr>
            <a:r>
              <a:rPr lang="tr-TR" altLang="tr-TR" sz="2000" dirty="0" smtClean="0">
                <a:latin typeface="+mn-lt"/>
              </a:rPr>
              <a:t>edilmesi, uyarlanması ve uygulamaya konulması</a:t>
            </a:r>
            <a:r>
              <a:rPr lang="tr-TR" altLang="tr-TR" sz="2000" dirty="0" smtClean="0"/>
              <a:t>;</a:t>
            </a:r>
            <a:endParaRPr lang="tr-TR" altLang="tr-TR" sz="2000" dirty="0" smtClean="0">
              <a:latin typeface="+mn-lt"/>
            </a:endParaRPr>
          </a:p>
          <a:p>
            <a:pPr algn="just">
              <a:buFont typeface="Arial" pitchFamily="34" charset="0"/>
              <a:buChar char="•"/>
            </a:pPr>
            <a:r>
              <a:rPr lang="tr-TR" altLang="tr-TR" sz="2000" dirty="0" smtClean="0">
                <a:latin typeface="+mn-lt"/>
              </a:rPr>
              <a:t>Yeni müfredat, kurslar, öğrenme materyalleri ve araçları;</a:t>
            </a:r>
          </a:p>
          <a:p>
            <a:pPr algn="just">
              <a:buFont typeface="Arial" pitchFamily="34" charset="0"/>
              <a:buChar char="•"/>
            </a:pPr>
            <a:r>
              <a:rPr lang="tr-TR" altLang="tr-TR" sz="2000" dirty="0" smtClean="0">
                <a:latin typeface="+mn-lt"/>
              </a:rPr>
              <a:t>Bilgi ve İletişim Teknolojilerinin kullanımı üzerine odaklanan öğrenme</a:t>
            </a:r>
          </a:p>
          <a:p>
            <a:pPr marL="0" indent="0" algn="just">
              <a:buNone/>
            </a:pPr>
            <a:r>
              <a:rPr lang="tr-TR" altLang="tr-TR" sz="2000" dirty="0" smtClean="0">
                <a:latin typeface="+mn-lt"/>
              </a:rPr>
              <a:t>ve öğretme metodolojileri ve pedagojik yaklaşımları; </a:t>
            </a:r>
          </a:p>
          <a:p>
            <a:pPr algn="just">
              <a:buFont typeface="Arial" pitchFamily="34" charset="0"/>
              <a:buChar char="•"/>
            </a:pPr>
            <a:r>
              <a:rPr lang="tr-TR" altLang="tr-TR" sz="2000" dirty="0" smtClean="0">
                <a:latin typeface="+mn-lt"/>
              </a:rPr>
              <a:t>Uygulamaya dönük eğitim programları ve iş dünyasındaki</a:t>
            </a:r>
          </a:p>
          <a:p>
            <a:pPr marL="0" indent="0" algn="just">
              <a:buNone/>
            </a:pPr>
            <a:r>
              <a:rPr lang="tr-TR" altLang="tr-TR" sz="2000" dirty="0" smtClean="0">
                <a:latin typeface="+mn-lt"/>
              </a:rPr>
              <a:t>uygulamaların incelenmesi; </a:t>
            </a:r>
          </a:p>
          <a:p>
            <a:pPr algn="just">
              <a:buFont typeface="Arial" pitchFamily="34" charset="0"/>
              <a:buChar char="•"/>
            </a:pPr>
            <a:r>
              <a:rPr lang="tr-TR" altLang="tr-TR" sz="2000" dirty="0" smtClean="0">
                <a:latin typeface="+mn-lt"/>
              </a:rPr>
              <a:t>Açık ve esnek öğrenmenin, sanal hareketliliğin ve açık eğitim</a:t>
            </a:r>
          </a:p>
          <a:p>
            <a:pPr marL="0" indent="0" algn="just">
              <a:buNone/>
            </a:pPr>
            <a:r>
              <a:rPr lang="tr-TR" altLang="tr-TR" sz="2000" dirty="0" smtClean="0">
                <a:latin typeface="+mn-lt"/>
              </a:rPr>
              <a:t>kaynaklarının</a:t>
            </a:r>
            <a:r>
              <a:rPr lang="tr-TR" altLang="tr-TR" sz="2000" dirty="0" smtClean="0"/>
              <a:t> </a:t>
            </a:r>
            <a:r>
              <a:rPr lang="tr-TR" altLang="tr-TR" sz="2000" dirty="0" smtClean="0">
                <a:latin typeface="+mn-lt"/>
              </a:rPr>
              <a:t>stratejik kullanımı;</a:t>
            </a:r>
          </a:p>
          <a:p>
            <a:pPr algn="just">
              <a:buFont typeface="Arial" pitchFamily="34" charset="0"/>
              <a:buChar char="•"/>
            </a:pPr>
            <a:r>
              <a:rPr lang="tr-TR" altLang="tr-TR" sz="2000" dirty="0" smtClean="0">
                <a:latin typeface="+mn-lt"/>
              </a:rPr>
              <a:t>Rehberlik, danışmanlık ve eğitmenlik yöntemleri ve araçları;</a:t>
            </a:r>
          </a:p>
        </p:txBody>
      </p:sp>
      <p:sp>
        <p:nvSpPr>
          <p:cNvPr id="4" name="Slayt Numarası Yer Tutucusu 3"/>
          <p:cNvSpPr>
            <a:spLocks noGrp="1"/>
          </p:cNvSpPr>
          <p:nvPr>
            <p:ph type="sldNum" sz="quarter" idx="12"/>
          </p:nvPr>
        </p:nvSpPr>
        <p:spPr/>
        <p:txBody>
          <a:bodyPr/>
          <a:lstStyle/>
          <a:p>
            <a:pPr>
              <a:defRPr/>
            </a:pPr>
            <a:fld id="{E7B8B09E-EAC7-45E0-B117-EF9821946678}"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24744"/>
            <a:ext cx="8280920" cy="4320480"/>
          </a:xfrm>
        </p:spPr>
        <p:txBody>
          <a:bodyPr>
            <a:noAutofit/>
          </a:bodyPr>
          <a:lstStyle/>
          <a:p>
            <a:pPr algn="just">
              <a:buFont typeface="Arial" pitchFamily="34" charset="0"/>
              <a:buChar char="•"/>
            </a:pPr>
            <a:r>
              <a:rPr lang="tr-TR" altLang="tr-TR" sz="2000" dirty="0" smtClean="0">
                <a:latin typeface="+mn-lt"/>
              </a:rPr>
              <a:t>Eğitim personelinin mesleki gelişimleri için araçlar ve yöntemler;</a:t>
            </a:r>
          </a:p>
          <a:p>
            <a:pPr algn="just">
              <a:buFont typeface="Arial" pitchFamily="34" charset="0"/>
              <a:buChar char="•"/>
            </a:pPr>
            <a:r>
              <a:rPr lang="tr-TR" altLang="tr-TR" sz="2000" dirty="0" smtClean="0">
                <a:latin typeface="+mn-lt"/>
              </a:rPr>
              <a:t>Eğitim ve öğretim kurumlarının yönetilmesi ve bunlara liderlik edilmesi; </a:t>
            </a:r>
          </a:p>
          <a:p>
            <a:pPr algn="just">
              <a:buFont typeface="Arial" pitchFamily="34" charset="0"/>
              <a:buChar char="•"/>
            </a:pPr>
            <a:r>
              <a:rPr lang="tr-TR" altLang="tr-TR" sz="2000" dirty="0" smtClean="0">
                <a:latin typeface="+mn-lt"/>
              </a:rPr>
              <a:t>Farklı eğitim, öğretim ve gençlik sektörlerinde çalışan kuruluşlar</a:t>
            </a:r>
          </a:p>
          <a:p>
            <a:pPr marL="0" indent="0" algn="just">
              <a:buNone/>
            </a:pPr>
            <a:r>
              <a:rPr lang="tr-TR" altLang="tr-TR" sz="2000" dirty="0" smtClean="0">
                <a:latin typeface="+mn-lt"/>
              </a:rPr>
              <a:t>arasında sosyal yararlılık faaliyetleri</a:t>
            </a:r>
            <a:r>
              <a:rPr lang="tr-TR" altLang="tr-TR" sz="2000" dirty="0"/>
              <a:t>;</a:t>
            </a:r>
            <a:endParaRPr lang="tr-TR" altLang="tr-TR" sz="2000" dirty="0" smtClean="0">
              <a:latin typeface="+mn-lt"/>
            </a:endParaRPr>
          </a:p>
          <a:p>
            <a:pPr algn="just">
              <a:buFont typeface="Arial" pitchFamily="34" charset="0"/>
              <a:buChar char="•"/>
            </a:pPr>
            <a:r>
              <a:rPr lang="tr-TR" altLang="tr-TR" sz="2000" dirty="0" smtClean="0">
                <a:latin typeface="+mn-lt"/>
              </a:rPr>
              <a:t>Eğitim, öğretim hizmeti sunanlar ve diğer yanda yetkili yerel/bölgesel</a:t>
            </a:r>
          </a:p>
          <a:p>
            <a:pPr marL="0" indent="0" algn="just">
              <a:buNone/>
            </a:pPr>
            <a:r>
              <a:rPr lang="tr-TR" altLang="tr-TR" sz="2000" dirty="0" smtClean="0">
                <a:latin typeface="+mn-lt"/>
              </a:rPr>
              <a:t>makamlar arasında stratejik işbirliği;</a:t>
            </a:r>
          </a:p>
          <a:p>
            <a:pPr algn="just">
              <a:buFont typeface="Arial" pitchFamily="34" charset="0"/>
              <a:buChar char="•"/>
            </a:pPr>
            <a:r>
              <a:rPr lang="tr-TR" altLang="tr-TR" sz="2000" dirty="0" smtClean="0">
                <a:latin typeface="+mn-lt"/>
              </a:rPr>
              <a:t>Deneyim ve iyi uygulamaların paylaşılması, akran öğrenmesi faaliyetleri</a:t>
            </a:r>
          </a:p>
          <a:p>
            <a:pPr marL="0" indent="0" algn="just">
              <a:buNone/>
            </a:pPr>
            <a:r>
              <a:rPr lang="tr-TR" altLang="tr-TR" sz="2000" dirty="0" smtClean="0">
                <a:latin typeface="+mn-lt"/>
              </a:rPr>
              <a:t>ve </a:t>
            </a:r>
            <a:r>
              <a:rPr lang="tr-TR" altLang="tr-TR" sz="2000" dirty="0" err="1" smtClean="0">
                <a:latin typeface="+mn-lt"/>
              </a:rPr>
              <a:t>çalıştaylar</a:t>
            </a:r>
            <a:r>
              <a:rPr lang="tr-TR" altLang="tr-TR" sz="2000" dirty="0" smtClean="0">
                <a:latin typeface="+mn-lt"/>
              </a:rPr>
              <a:t> yürütülmesi;</a:t>
            </a:r>
          </a:p>
          <a:p>
            <a:pPr algn="just">
              <a:buFont typeface="Arial" pitchFamily="34" charset="0"/>
              <a:buChar char="•"/>
            </a:pPr>
            <a:r>
              <a:rPr lang="tr-TR" altLang="tr-TR" sz="2000" dirty="0" smtClean="0">
                <a:latin typeface="+mn-lt"/>
              </a:rPr>
              <a:t>Ortak araştırma, anket, çalışma ve analizler yapılması</a:t>
            </a:r>
            <a:r>
              <a:rPr lang="tr-TR" altLang="tr-TR" sz="2000" dirty="0"/>
              <a:t>;</a:t>
            </a:r>
            <a:endParaRPr lang="tr-TR" altLang="tr-TR" sz="2000" dirty="0" smtClean="0">
              <a:latin typeface="+mn-lt"/>
            </a:endParaRPr>
          </a:p>
          <a:p>
            <a:pPr algn="just">
              <a:buFont typeface="Arial" pitchFamily="34" charset="0"/>
              <a:buChar char="•"/>
            </a:pPr>
            <a:r>
              <a:rPr lang="tr-TR" altLang="tr-TR" sz="2000" dirty="0" smtClean="0">
                <a:latin typeface="+mn-lt"/>
              </a:rPr>
              <a:t>AB tanınırlık araçlarının kullanılması suretiyle bunların ulusal düzeyde</a:t>
            </a:r>
          </a:p>
          <a:p>
            <a:pPr algn="just">
              <a:buNone/>
            </a:pPr>
            <a:r>
              <a:rPr lang="tr-TR" altLang="tr-TR" sz="2000" dirty="0" smtClean="0">
                <a:latin typeface="+mn-lt"/>
              </a:rPr>
              <a:t>tanınmasının ve belgelendirilmesinin kolaylaştırılması.</a:t>
            </a:r>
          </a:p>
        </p:txBody>
      </p:sp>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844824"/>
            <a:ext cx="7344816" cy="1296144"/>
          </a:xfrm>
        </p:spPr>
        <p:txBody>
          <a:bodyPr>
            <a:normAutofit fontScale="47500" lnSpcReduction="20000"/>
          </a:bodyPr>
          <a:lstStyle/>
          <a:p>
            <a:pPr algn="ctr">
              <a:buNone/>
            </a:pPr>
            <a:endParaRPr lang="tr-TR" b="1" dirty="0" smtClean="0">
              <a:solidFill>
                <a:srgbClr val="FFFF00"/>
              </a:solidFill>
            </a:endParaRPr>
          </a:p>
          <a:p>
            <a:pPr algn="ctr">
              <a:buNone/>
            </a:pPr>
            <a:endParaRPr lang="tr-TR" b="1" dirty="0" smtClean="0"/>
          </a:p>
          <a:p>
            <a:pPr algn="ctr">
              <a:buNone/>
            </a:pPr>
            <a:r>
              <a:rPr lang="tr-TR" sz="11000" b="1" dirty="0" smtClean="0">
                <a:solidFill>
                  <a:srgbClr val="FFC000"/>
                </a:solidFill>
                <a:effectLst>
                  <a:outerShdw blurRad="38100" dist="38100" dir="2700000" algn="tl">
                    <a:srgbClr val="000000">
                      <a:alpha val="43137"/>
                    </a:srgbClr>
                  </a:outerShdw>
                </a:effectLst>
              </a:rPr>
              <a:t>Nasıl Ortak Bulurum?</a:t>
            </a:r>
            <a:endParaRPr lang="tr-TR" sz="11000" dirty="0">
              <a:solidFill>
                <a:srgbClr val="FFC000"/>
              </a:solidFill>
              <a:effectLst>
                <a:outerShdw blurRad="38100" dist="38100" dir="2700000" algn="tl">
                  <a:srgbClr val="000000">
                    <a:alpha val="43137"/>
                  </a:srgbClr>
                </a:outerShdw>
              </a:effectLst>
            </a:endParaRPr>
          </a:p>
        </p:txBody>
      </p:sp>
      <p:pic>
        <p:nvPicPr>
          <p:cNvPr id="2050" name="Picture 2" descr="C:\Users\PC3\Desktop\indir.jpg"/>
          <p:cNvPicPr>
            <a:picLocks noChangeAspect="1" noChangeArrowheads="1"/>
          </p:cNvPicPr>
          <p:nvPr/>
        </p:nvPicPr>
        <p:blipFill>
          <a:blip r:embed="rId2" cstate="print"/>
          <a:srcRect/>
          <a:stretch>
            <a:fillRect/>
          </a:stretch>
        </p:blipFill>
        <p:spPr bwMode="auto">
          <a:xfrm>
            <a:off x="5940152" y="3284984"/>
            <a:ext cx="2143125" cy="2143125"/>
          </a:xfrm>
          <a:prstGeom prst="rect">
            <a:avLst/>
          </a:prstGeom>
          <a:noFill/>
        </p:spPr>
      </p:pic>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97</a:t>
            </a:fld>
            <a:endParaRPr lang="en-US"/>
          </a:p>
        </p:txBody>
      </p:sp>
    </p:spTree>
    <p:extLst>
      <p:ext uri="{BB962C8B-B14F-4D97-AF65-F5344CB8AC3E}">
        <p14:creationId xmlns:p14="http://schemas.microsoft.com/office/powerpoint/2010/main" val="2279380875"/>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6298" y="2592309"/>
            <a:ext cx="4394245" cy="3026220"/>
          </a:xfrm>
        </p:spPr>
        <p:txBody>
          <a:bodyPr>
            <a:noAutofit/>
          </a:bodyPr>
          <a:lstStyle/>
          <a:p>
            <a:pPr>
              <a:buFont typeface="Arial" pitchFamily="34" charset="0"/>
              <a:buChar char="•"/>
            </a:pPr>
            <a:r>
              <a:rPr lang="tr-TR" sz="2000" dirty="0" err="1" smtClean="0"/>
              <a:t>Etwinning</a:t>
            </a:r>
            <a:endParaRPr lang="tr-TR" sz="2000" dirty="0" smtClean="0"/>
          </a:p>
          <a:p>
            <a:pPr>
              <a:buFont typeface="Arial" pitchFamily="34" charset="0"/>
              <a:buChar char="•"/>
            </a:pPr>
            <a:r>
              <a:rPr lang="tr-TR" sz="2000" dirty="0" smtClean="0"/>
              <a:t>School </a:t>
            </a:r>
            <a:r>
              <a:rPr lang="tr-TR" sz="2000" dirty="0" err="1" smtClean="0"/>
              <a:t>Education</a:t>
            </a:r>
            <a:r>
              <a:rPr lang="tr-TR" sz="2000" dirty="0" smtClean="0"/>
              <a:t> Gateway</a:t>
            </a:r>
          </a:p>
          <a:p>
            <a:pPr>
              <a:buFont typeface="Arial" pitchFamily="34" charset="0"/>
              <a:buChar char="•"/>
            </a:pPr>
            <a:r>
              <a:rPr lang="tr-TR" sz="2000" dirty="0" err="1" smtClean="0"/>
              <a:t>Erasmus</a:t>
            </a:r>
            <a:r>
              <a:rPr lang="tr-TR" sz="2000" dirty="0" smtClean="0"/>
              <a:t>+ Project </a:t>
            </a:r>
            <a:r>
              <a:rPr lang="tr-TR" sz="2000" dirty="0" err="1" smtClean="0"/>
              <a:t>Results</a:t>
            </a:r>
            <a:r>
              <a:rPr lang="tr-TR" sz="2000" dirty="0" smtClean="0"/>
              <a:t> Platform</a:t>
            </a:r>
          </a:p>
          <a:p>
            <a:pPr>
              <a:buFont typeface="Arial" pitchFamily="34" charset="0"/>
              <a:buChar char="•"/>
            </a:pPr>
            <a:r>
              <a:rPr lang="tr-TR" sz="2000" dirty="0" smtClean="0"/>
              <a:t>Facebook</a:t>
            </a:r>
          </a:p>
          <a:p>
            <a:pPr>
              <a:buFont typeface="Arial" pitchFamily="34" charset="0"/>
              <a:buChar char="•"/>
            </a:pPr>
            <a:r>
              <a:rPr lang="tr-TR" sz="2000" dirty="0" smtClean="0"/>
              <a:t>EU Partner </a:t>
            </a:r>
            <a:r>
              <a:rPr lang="tr-TR" sz="2000" dirty="0" err="1" smtClean="0"/>
              <a:t>Search</a:t>
            </a:r>
            <a:endParaRPr lang="tr-TR" sz="2000" dirty="0" smtClean="0"/>
          </a:p>
          <a:p>
            <a:pPr>
              <a:buFont typeface="Arial" pitchFamily="34" charset="0"/>
              <a:buChar char="•"/>
            </a:pPr>
            <a:r>
              <a:rPr lang="tr-TR" sz="2000" dirty="0" smtClean="0"/>
              <a:t>EPALE</a:t>
            </a:r>
          </a:p>
          <a:p>
            <a:pPr>
              <a:buFont typeface="Arial" pitchFamily="34" charset="0"/>
              <a:buChar char="•"/>
            </a:pPr>
            <a:r>
              <a:rPr lang="tr-TR" sz="2000" dirty="0" err="1" smtClean="0"/>
              <a:t>Eurodesk</a:t>
            </a:r>
            <a:endParaRPr lang="tr-TR" sz="2000" dirty="0" smtClean="0"/>
          </a:p>
          <a:p>
            <a:pPr>
              <a:buFont typeface="Arial" pitchFamily="34" charset="0"/>
              <a:buChar char="•"/>
            </a:pPr>
            <a:r>
              <a:rPr lang="tr-TR" sz="2000" dirty="0" smtClean="0"/>
              <a:t>SALTO</a:t>
            </a:r>
          </a:p>
        </p:txBody>
      </p:sp>
      <p:pic>
        <p:nvPicPr>
          <p:cNvPr id="4" name="3 İçerik Yer Tutucusu" descr="etwinning logo.jpg"/>
          <p:cNvPicPr>
            <a:picLocks noChangeAspect="1"/>
          </p:cNvPicPr>
          <p:nvPr/>
        </p:nvPicPr>
        <p:blipFill>
          <a:blip r:embed="rId2" cstate="print"/>
          <a:stretch>
            <a:fillRect/>
          </a:stretch>
        </p:blipFill>
        <p:spPr>
          <a:xfrm>
            <a:off x="6551484" y="1556792"/>
            <a:ext cx="2392154" cy="954174"/>
          </a:xfrm>
          <a:prstGeom prst="rect">
            <a:avLst/>
          </a:prstGeom>
          <a:ln>
            <a:noFill/>
          </a:ln>
          <a:effectLst>
            <a:outerShdw blurRad="292100" dist="139700" dir="2700000" algn="tl" rotWithShape="0">
              <a:srgbClr val="333333">
                <a:alpha val="65000"/>
              </a:srgbClr>
            </a:outerShdw>
          </a:effectLst>
        </p:spPr>
      </p:pic>
      <p:pic>
        <p:nvPicPr>
          <p:cNvPr id="5" name="Picture 2" descr="C:\Users\PC3\Desktop\fb - images.jpg"/>
          <p:cNvPicPr>
            <a:picLocks noChangeAspect="1" noChangeArrowheads="1"/>
          </p:cNvPicPr>
          <p:nvPr/>
        </p:nvPicPr>
        <p:blipFill>
          <a:blip r:embed="rId3" cstate="print"/>
          <a:srcRect/>
          <a:stretch>
            <a:fillRect/>
          </a:stretch>
        </p:blipFill>
        <p:spPr bwMode="auto">
          <a:xfrm>
            <a:off x="4283968" y="299179"/>
            <a:ext cx="1578963" cy="938696"/>
          </a:xfrm>
          <a:prstGeom prst="rect">
            <a:avLst/>
          </a:prstGeom>
          <a:ln>
            <a:noFill/>
          </a:ln>
          <a:effectLst>
            <a:outerShdw blurRad="292100" dist="139700" dir="2700000" algn="tl" rotWithShape="0">
              <a:srgbClr val="333333">
                <a:alpha val="65000"/>
              </a:srgbClr>
            </a:outerShdw>
          </a:effectLst>
        </p:spPr>
      </p:pic>
      <p:pic>
        <p:nvPicPr>
          <p:cNvPr id="6" name="Picture 3" descr="C:\Users\PC3\Desktop\salto-youtha.jpg"/>
          <p:cNvPicPr>
            <a:picLocks noChangeAspect="1" noChangeArrowheads="1"/>
          </p:cNvPicPr>
          <p:nvPr/>
        </p:nvPicPr>
        <p:blipFill>
          <a:blip r:embed="rId4" cstate="print"/>
          <a:srcRect/>
          <a:stretch>
            <a:fillRect/>
          </a:stretch>
        </p:blipFill>
        <p:spPr bwMode="auto">
          <a:xfrm>
            <a:off x="2079599" y="289665"/>
            <a:ext cx="1933635" cy="1161832"/>
          </a:xfrm>
          <a:prstGeom prst="rect">
            <a:avLst/>
          </a:prstGeom>
          <a:ln>
            <a:noFill/>
          </a:ln>
          <a:effectLst>
            <a:outerShdw blurRad="292100" dist="139700" dir="2700000" algn="tl" rotWithShape="0">
              <a:srgbClr val="333333">
                <a:alpha val="65000"/>
              </a:srgbClr>
            </a:outerShdw>
          </a:effectLst>
        </p:spPr>
      </p:pic>
      <p:pic>
        <p:nvPicPr>
          <p:cNvPr id="7" name="Picture 4" descr="C:\Users\PC3\Desktop\eurodesk.jpg"/>
          <p:cNvPicPr>
            <a:picLocks noChangeAspect="1" noChangeArrowheads="1"/>
          </p:cNvPicPr>
          <p:nvPr/>
        </p:nvPicPr>
        <p:blipFill>
          <a:blip r:embed="rId5" cstate="print"/>
          <a:srcRect/>
          <a:stretch>
            <a:fillRect/>
          </a:stretch>
        </p:blipFill>
        <p:spPr bwMode="auto">
          <a:xfrm>
            <a:off x="251520" y="242609"/>
            <a:ext cx="1594150" cy="1674223"/>
          </a:xfrm>
          <a:prstGeom prst="rect">
            <a:avLst/>
          </a:prstGeom>
          <a:ln>
            <a:noFill/>
          </a:ln>
          <a:effectLst>
            <a:outerShdw blurRad="292100" dist="139700" dir="2700000" algn="tl" rotWithShape="0">
              <a:srgbClr val="333333">
                <a:alpha val="65000"/>
              </a:srgbClr>
            </a:outerShdw>
          </a:effectLst>
        </p:spPr>
      </p:pic>
      <p:pic>
        <p:nvPicPr>
          <p:cNvPr id="4100" name="Picture 4" descr="C:\Users\Zeynep TURKSOY\Desktop\dff.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2813290"/>
            <a:ext cx="2931479" cy="1292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Zeynep TURKSOY\Desktop\ss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4174" y="4307824"/>
            <a:ext cx="4480386" cy="8058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C:\Users\Zeynep TURKSOY\Desktop\ccds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1829" y="299179"/>
            <a:ext cx="2001809" cy="949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3" name="Picture 7" descr="C:\Users\Zeynep TURKSOY\Desktop\sdsf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0639" y="5281449"/>
            <a:ext cx="4953000" cy="1257300"/>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98</a:t>
            </a:fld>
            <a:endParaRPr lang="en-US"/>
          </a:p>
        </p:txBody>
      </p:sp>
    </p:spTree>
    <p:extLst>
      <p:ext uri="{BB962C8B-B14F-4D97-AF65-F5344CB8AC3E}">
        <p14:creationId xmlns:p14="http://schemas.microsoft.com/office/powerpoint/2010/main" val="22607326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eynep TURKSOY\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6506080" cy="2788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layt Numarası Yer Tutucusu 1"/>
          <p:cNvSpPr>
            <a:spLocks noGrp="1"/>
          </p:cNvSpPr>
          <p:nvPr>
            <p:ph type="sldNum" sz="quarter" idx="12"/>
          </p:nvPr>
        </p:nvSpPr>
        <p:spPr/>
        <p:txBody>
          <a:bodyPr/>
          <a:lstStyle/>
          <a:p>
            <a:pPr>
              <a:defRPr/>
            </a:pPr>
            <a:fld id="{E7B8B09E-EAC7-45E0-B117-EF9821946678}" type="slidenum">
              <a:rPr lang="en-US" smtClean="0"/>
              <a:pPr>
                <a:defRPr/>
              </a:pPr>
              <a:t>99</a:t>
            </a:fld>
            <a:endParaRPr lang="en-US"/>
          </a:p>
        </p:txBody>
      </p:sp>
    </p:spTree>
    <p:extLst>
      <p:ext uri="{BB962C8B-B14F-4D97-AF65-F5344CB8AC3E}">
        <p14:creationId xmlns:p14="http://schemas.microsoft.com/office/powerpoint/2010/main" val="36934235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2998</TotalTime>
  <Words>3831</Words>
  <Application>Microsoft Office PowerPoint</Application>
  <PresentationFormat>Ekran Gösterisi (4:3)</PresentationFormat>
  <Paragraphs>777</Paragraphs>
  <Slides>100</Slides>
  <Notes>8</Notes>
  <HiddenSlides>0</HiddenSlides>
  <MMClips>0</MMClips>
  <ScaleCrop>false</ScaleCrop>
  <HeadingPairs>
    <vt:vector size="4" baseType="variant">
      <vt:variant>
        <vt:lpstr>Tema</vt:lpstr>
      </vt:variant>
      <vt:variant>
        <vt:i4>1</vt:i4>
      </vt:variant>
      <vt:variant>
        <vt:lpstr>Slayt Başlıkları</vt:lpstr>
      </vt:variant>
      <vt:variant>
        <vt:i4>100</vt:i4>
      </vt:variant>
    </vt:vector>
  </HeadingPairs>
  <TitlesOfParts>
    <vt:vector size="101" baseType="lpstr">
      <vt:lpstr>Sketchbook</vt:lpstr>
      <vt:lpstr>ERASMUS+ PROGRAMI GENEL TANITIMI</vt:lpstr>
      <vt:lpstr>PowerPoint Sunusu</vt:lpstr>
      <vt:lpstr>PowerPoint Sunusu</vt:lpstr>
      <vt:lpstr>PowerPoint Sunusu</vt:lpstr>
      <vt:lpstr>PowerPoint Sunusu</vt:lpstr>
      <vt:lpstr>PowerPoint Sunusu</vt:lpstr>
      <vt:lpstr>PowerPoint Sunusu</vt:lpstr>
      <vt:lpstr>PowerPoint Sunusu</vt:lpstr>
      <vt:lpstr>PowerPoint Sunusu</vt:lpstr>
      <vt:lpstr>Erasmus+ Programı</vt:lpstr>
      <vt:lpstr>Erasmus+ Politika Hedefleri </vt:lpstr>
      <vt:lpstr>Erasmus+ Politika Hedefleri </vt:lpstr>
      <vt:lpstr>Erasmus+ Politika Hedefleri </vt:lpstr>
      <vt:lpstr>Erasmus+ Programının Özel Amaçları - Öncelikleri</vt:lpstr>
      <vt:lpstr>Erasmus+ Hedef Kitlesi</vt:lpstr>
      <vt:lpstr>Hangi Ülkelerde Uygulanıyor?</vt:lpstr>
      <vt:lpstr>Erasmus+ Programı kapsamında sunulabilecek 2 tür proje bulunmaktadır:</vt:lpstr>
      <vt:lpstr>PowerPoint Sunusu</vt:lpstr>
      <vt:lpstr>Kurum Bir Erasmus+ Proje Başvurusunu Nasıl Yapar?</vt:lpstr>
      <vt:lpstr>Kurum Bir Erasmus+ Proje Başvurusunu Nasıl Yapar?</vt:lpstr>
      <vt:lpstr>Kurum Bir Erasmus+ Proje Başvurusunu Nasıl Yapar?</vt:lpstr>
      <vt:lpstr>Kurum Bir Erasmus+ Proje Başvurusunu Nasıl Yapar?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Başvuru Formunun Doldurulması ve Gönderilmesi</vt:lpstr>
      <vt:lpstr>PowerPoint Sunusu</vt:lpstr>
      <vt:lpstr>PowerPoint Sunusu</vt:lpstr>
      <vt:lpstr>PowerPoint Sunusu</vt:lpstr>
      <vt:lpstr>PowerPoint Sunusu</vt:lpstr>
      <vt:lpstr>PowerPoint Sunusu</vt:lpstr>
      <vt:lpstr>PowerPoint Sunusu</vt:lpstr>
      <vt:lpstr> BİREYLERİN ÖĞRENME HAREKETLİLİKLERİ</vt:lpstr>
      <vt:lpstr>Ana Eylem 1 Bireylerin Öğrenme Hareketlilikleri kapsamında;</vt:lpstr>
      <vt:lpstr>Ana Eylem 1 Bireylerin Öğrenme Hareketlilikleri</vt:lpstr>
      <vt:lpstr>Okul Eğitimi Alanında  Bireysel Öğrenme Destekleri  (KA101)</vt:lpstr>
      <vt:lpstr>Okul Eğitimi Alanında Bireysel Öğrenme Destekleri (KA101) </vt:lpstr>
      <vt:lpstr>PowerPoint Sunusu</vt:lpstr>
      <vt:lpstr>Okul Eğitimi Alanında Bireysel Öğrenme Destekleri (KA101) </vt:lpstr>
      <vt:lpstr>Okul Eğitimi Alanında Bireysel Öğrenme Destekleri (KA101) </vt:lpstr>
      <vt:lpstr>Okul Eğitimi Alanında Bireysel Öğrenme Destekleri (KA101) </vt:lpstr>
      <vt:lpstr>PowerPoint Sunusu</vt:lpstr>
      <vt:lpstr>PowerPoint Sunusu</vt:lpstr>
      <vt:lpstr>Okul Eğitimi Alanında Bireysel Öğrenme Destekleri (KA101) </vt:lpstr>
      <vt:lpstr>Okul Eğitimi Alanında Bireysel Öğrenme Destekleri (KA101) </vt:lpstr>
      <vt:lpstr>Değerlendirme Ölçütleri</vt:lpstr>
      <vt:lpstr>ÖNEMLİ</vt:lpstr>
      <vt:lpstr>Mesleki Eğitimi Alanında Bireysel Öğrenme Destekleri (KA102)</vt:lpstr>
      <vt:lpstr>PowerPoint Sunusu</vt:lpstr>
      <vt:lpstr>PowerPoint Sunusu</vt:lpstr>
      <vt:lpstr>PowerPoint Sunusu</vt:lpstr>
      <vt:lpstr>PowerPoint Sunusu</vt:lpstr>
      <vt:lpstr>PowerPoint Sunusu</vt:lpstr>
      <vt:lpstr>Katılımcı Kuruluşların Görevleri Nelerdir?</vt:lpstr>
      <vt:lpstr>PowerPoint Sunusu</vt:lpstr>
      <vt:lpstr>Projeye Sağlanan Hibe Destekleri Nelerdir?</vt:lpstr>
      <vt:lpstr>PowerPoint Sunusu</vt:lpstr>
      <vt:lpstr>PowerPoint Sunusu</vt:lpstr>
      <vt:lpstr>Gençler ve Gençlik Çalışanları için Bireysel Öğrenme Destekleri (KA105)</vt:lpstr>
      <vt:lpstr>PowerPoint Sunusu</vt:lpstr>
      <vt:lpstr>1. Gençlik Değişimleri (KA105)</vt:lpstr>
      <vt:lpstr>Faaliyet ve Kapsamı</vt:lpstr>
      <vt:lpstr>2. Avrupa Gönüllü Hizmeti (KA105)</vt:lpstr>
      <vt:lpstr>3. Gençlik Çalışanlarının Hareketliliği (KA105)</vt:lpstr>
      <vt:lpstr>Faaliyet Tablosu</vt:lpstr>
      <vt:lpstr>PowerPoint Sunusu</vt:lpstr>
      <vt:lpstr>STRATEJİK ORTAKLIKLAR (Yenilik ve İyi Uygulamaların Değişimi için İşbirliği)</vt:lpstr>
      <vt:lpstr>Stratejik Ortaklıklar (KA2)</vt:lpstr>
      <vt:lpstr>PowerPoint Sunusu</vt:lpstr>
      <vt:lpstr>Stratejik Ortaklığın Amaçları</vt:lpstr>
      <vt:lpstr>Alana Özgü Öncelikler: Okul Eğitimi</vt:lpstr>
      <vt:lpstr>Alana Özgü Öncelikler: Okul Eğitimi</vt:lpstr>
      <vt:lpstr>Alana Özgü Öncelikler: Okul Eğitimi</vt:lpstr>
      <vt:lpstr>Alana özgü öncelikler: Okul Eğitimi</vt:lpstr>
      <vt:lpstr>PowerPoint Sunusu</vt:lpstr>
      <vt:lpstr>PowerPoint Sunusu</vt:lpstr>
      <vt:lpstr>PowerPoint Sunusu</vt:lpstr>
      <vt:lpstr>Stratejik Ortaklık Projelerine Sağlanan Hibe Destekleri Nelerdir?</vt:lpstr>
      <vt:lpstr>PowerPoint Sunusu</vt:lpstr>
      <vt:lpstr>Projede Desteklenen Faaliyetler</vt:lpstr>
      <vt:lpstr>Projede Desteklenen Faaliyetler</vt:lpstr>
      <vt:lpstr>Projede Desteklenen Faaliyetler</vt:lpstr>
      <vt:lpstr>Projede Desteklenen Faaliyetler</vt:lpstr>
      <vt:lpstr>Kimler Başvurabilir?</vt:lpstr>
      <vt:lpstr>Kaç Ortak Gerekir?</vt:lpstr>
      <vt:lpstr>PowerPoint Sunusu</vt:lpstr>
      <vt:lpstr>Stratejik Ortaklıklar (KA2)</vt:lpstr>
      <vt:lpstr>ÖNEMLİ</vt:lpstr>
      <vt:lpstr>Okul Eğitimi Alanında Stratejik Ortaklıklar Kapsamında Yürütülebilecek Faaliyetlere Örnekler </vt:lpstr>
      <vt:lpstr>PowerPoint Sunusu</vt:lpstr>
      <vt:lpstr>PowerPoint Sunusu</vt:lpstr>
      <vt:lpstr>PowerPoint Sunusu</vt:lpstr>
      <vt:lpstr>PowerPoint Sunusu</vt:lpstr>
      <vt:lpstr>E-mail:  uluslararasiprojeler06@meb.gov.tr Internet: www.ankaraarge.meb.gov.tr     0312 212 36 00 (Dahili: 144)   ankara_mem_arge     AnkaraMemArge @ArgeAnkara</vt:lpstr>
    </vt:vector>
  </TitlesOfParts>
  <Company>Eksel İletişim Danışmanlığı A.Ş.</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Turgut Derbeder</dc:creator>
  <cp:lastModifiedBy>Zeynep TURKSOY</cp:lastModifiedBy>
  <cp:revision>1104</cp:revision>
  <cp:lastPrinted>2013-12-23T12:37:42Z</cp:lastPrinted>
  <dcterms:created xsi:type="dcterms:W3CDTF">2013-12-19T14:43:13Z</dcterms:created>
  <dcterms:modified xsi:type="dcterms:W3CDTF">2018-11-26T11:58:55Z</dcterms:modified>
</cp:coreProperties>
</file>